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5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7"/>
  </p:notesMasterIdLst>
  <p:sldIdLst>
    <p:sldId id="256" r:id="rId2"/>
    <p:sldId id="306" r:id="rId3"/>
    <p:sldId id="290" r:id="rId4"/>
    <p:sldId id="284" r:id="rId5"/>
    <p:sldId id="309" r:id="rId6"/>
    <p:sldId id="358" r:id="rId7"/>
    <p:sldId id="260" r:id="rId8"/>
    <p:sldId id="357" r:id="rId9"/>
    <p:sldId id="316" r:id="rId10"/>
    <p:sldId id="311" r:id="rId11"/>
    <p:sldId id="366" r:id="rId12"/>
    <p:sldId id="331" r:id="rId13"/>
    <p:sldId id="359" r:id="rId14"/>
    <p:sldId id="360" r:id="rId15"/>
    <p:sldId id="361" r:id="rId16"/>
    <p:sldId id="363" r:id="rId17"/>
    <p:sldId id="364" r:id="rId18"/>
    <p:sldId id="362"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65" r:id="rId32"/>
    <p:sldId id="344" r:id="rId33"/>
    <p:sldId id="367" r:id="rId34"/>
    <p:sldId id="368" r:id="rId35"/>
    <p:sldId id="369" r:id="rId36"/>
    <p:sldId id="373" r:id="rId37"/>
    <p:sldId id="374" r:id="rId38"/>
    <p:sldId id="375" r:id="rId39"/>
    <p:sldId id="376" r:id="rId40"/>
    <p:sldId id="377" r:id="rId41"/>
    <p:sldId id="378" r:id="rId42"/>
    <p:sldId id="379" r:id="rId43"/>
    <p:sldId id="380" r:id="rId44"/>
    <p:sldId id="381" r:id="rId45"/>
    <p:sldId id="398" r:id="rId46"/>
    <p:sldId id="399" r:id="rId47"/>
    <p:sldId id="400" r:id="rId48"/>
    <p:sldId id="382" r:id="rId49"/>
    <p:sldId id="352" r:id="rId50"/>
    <p:sldId id="353" r:id="rId51"/>
    <p:sldId id="370" r:id="rId52"/>
    <p:sldId id="371" r:id="rId53"/>
    <p:sldId id="372" r:id="rId54"/>
    <p:sldId id="354" r:id="rId55"/>
    <p:sldId id="355" r:id="rId56"/>
    <p:sldId id="356" r:id="rId57"/>
    <p:sldId id="383" r:id="rId58"/>
    <p:sldId id="384" r:id="rId59"/>
    <p:sldId id="385" r:id="rId60"/>
    <p:sldId id="386" r:id="rId61"/>
    <p:sldId id="387" r:id="rId62"/>
    <p:sldId id="388" r:id="rId63"/>
    <p:sldId id="389" r:id="rId64"/>
    <p:sldId id="390" r:id="rId65"/>
    <p:sldId id="391" r:id="rId66"/>
    <p:sldId id="392" r:id="rId67"/>
    <p:sldId id="393" r:id="rId68"/>
    <p:sldId id="394" r:id="rId69"/>
    <p:sldId id="395" r:id="rId70"/>
    <p:sldId id="396" r:id="rId71"/>
    <p:sldId id="397" r:id="rId72"/>
    <p:sldId id="420" r:id="rId73"/>
    <p:sldId id="421" r:id="rId74"/>
    <p:sldId id="422" r:id="rId75"/>
    <p:sldId id="401" r:id="rId76"/>
    <p:sldId id="402" r:id="rId77"/>
    <p:sldId id="403" r:id="rId78"/>
    <p:sldId id="404" r:id="rId79"/>
    <p:sldId id="405" r:id="rId80"/>
    <p:sldId id="406" r:id="rId81"/>
    <p:sldId id="407" r:id="rId82"/>
    <p:sldId id="408" r:id="rId83"/>
    <p:sldId id="409" r:id="rId84"/>
    <p:sldId id="410" r:id="rId85"/>
    <p:sldId id="297" r:id="rId86"/>
    <p:sldId id="412" r:id="rId87"/>
    <p:sldId id="413" r:id="rId88"/>
    <p:sldId id="414" r:id="rId89"/>
    <p:sldId id="411" r:id="rId90"/>
    <p:sldId id="416" r:id="rId91"/>
    <p:sldId id="417" r:id="rId92"/>
    <p:sldId id="418" r:id="rId93"/>
    <p:sldId id="423" r:id="rId94"/>
    <p:sldId id="424" r:id="rId95"/>
    <p:sldId id="282"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p:cViewPr varScale="1">
        <p:scale>
          <a:sx n="74" d="100"/>
          <a:sy n="74" d="100"/>
        </p:scale>
        <p:origin x="126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876A0B-52A9-4DDF-A057-C35C94A93702}" type="datetimeFigureOut">
              <a:rPr lang="en-US" smtClean="0"/>
              <a:t>11/16/2022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6FC16-B6DB-40E6-859F-42586C4DC16C}" type="slidenum">
              <a:rPr lang="en-US" smtClean="0"/>
              <a:t>‹#›</a:t>
            </a:fld>
            <a:endParaRPr lang="en-US"/>
          </a:p>
        </p:txBody>
      </p:sp>
    </p:spTree>
    <p:extLst>
      <p:ext uri="{BB962C8B-B14F-4D97-AF65-F5344CB8AC3E}">
        <p14:creationId xmlns:p14="http://schemas.microsoft.com/office/powerpoint/2010/main" val="84337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6FC16-B6DB-40E6-859F-42586C4DC16C}" type="slidenum">
              <a:rPr lang="en-US" smtClean="0"/>
              <a:t>4</a:t>
            </a:fld>
            <a:endParaRPr lang="en-US"/>
          </a:p>
        </p:txBody>
      </p:sp>
    </p:spTree>
    <p:extLst>
      <p:ext uri="{BB962C8B-B14F-4D97-AF65-F5344CB8AC3E}">
        <p14:creationId xmlns:p14="http://schemas.microsoft.com/office/powerpoint/2010/main" val="697920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11/16/2022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11/16/2022</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11/16/2022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11/16/2022</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11/16/2022</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11/16/2022</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11/16/2022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WEB Technologies</a:t>
            </a:r>
            <a:br>
              <a:rPr lang="en-US"/>
            </a:br>
            <a:r>
              <a:rPr lang="en-US" sz="3200"/>
              <a:t>(CS-566)</a:t>
            </a:r>
            <a:endParaRPr lang="en-US" dirty="0"/>
          </a:p>
        </p:txBody>
      </p:sp>
      <p:sp>
        <p:nvSpPr>
          <p:cNvPr id="3" name="Subtitle 2"/>
          <p:cNvSpPr>
            <a:spLocks noGrp="1"/>
          </p:cNvSpPr>
          <p:nvPr>
            <p:ph type="subTitle" idx="1"/>
          </p:nvPr>
        </p:nvSpPr>
        <p:spPr/>
        <p:txBody>
          <a:bodyPr/>
          <a:lstStyle/>
          <a:p>
            <a:endParaRPr lang="en-US" dirty="0"/>
          </a:p>
          <a:p>
            <a:r>
              <a:rPr lang="en-US" dirty="0"/>
              <a:t>LECTURE # 9</a:t>
            </a:r>
            <a:r>
              <a:rPr lang="en-US" dirty="0" smtClean="0"/>
              <a:t>– Forms </a:t>
            </a:r>
            <a:r>
              <a:rPr lang="en-US" dirty="0"/>
              <a:t>in HTML</a:t>
            </a:r>
          </a:p>
        </p:txBody>
      </p:sp>
    </p:spTree>
    <p:extLst>
      <p:ext uri="{BB962C8B-B14F-4D97-AF65-F5344CB8AC3E}">
        <p14:creationId xmlns:p14="http://schemas.microsoft.com/office/powerpoint/2010/main" val="21530682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Elements/tags</a:t>
            </a:r>
            <a:endParaRPr lang="en-US" dirty="0"/>
          </a:p>
        </p:txBody>
      </p:sp>
      <p:sp>
        <p:nvSpPr>
          <p:cNvPr id="3" name="Content Placeholder 2"/>
          <p:cNvSpPr>
            <a:spLocks noGrp="1"/>
          </p:cNvSpPr>
          <p:nvPr>
            <p:ph sz="quarter" idx="1"/>
          </p:nvPr>
        </p:nvSpPr>
        <p:spPr/>
        <p:txBody>
          <a:bodyPr>
            <a:normAutofit/>
          </a:bodyPr>
          <a:lstStyle/>
          <a:p>
            <a:pPr algn="just"/>
            <a:r>
              <a:rPr lang="en-US" dirty="0" smtClean="0"/>
              <a:t>INPUT</a:t>
            </a:r>
          </a:p>
          <a:p>
            <a:pPr algn="just"/>
            <a:r>
              <a:rPr lang="en-US" dirty="0" smtClean="0"/>
              <a:t>LABEL </a:t>
            </a:r>
          </a:p>
          <a:p>
            <a:pPr algn="just"/>
            <a:r>
              <a:rPr lang="en-US" dirty="0" smtClean="0"/>
              <a:t>SELECT</a:t>
            </a:r>
          </a:p>
          <a:p>
            <a:pPr algn="just"/>
            <a:r>
              <a:rPr lang="en-US" dirty="0" smtClean="0"/>
              <a:t>TEXTAREA</a:t>
            </a:r>
          </a:p>
          <a:p>
            <a:pPr algn="just"/>
            <a:r>
              <a:rPr lang="en-US" dirty="0" smtClean="0"/>
              <a:t>FIELDSET</a:t>
            </a:r>
          </a:p>
          <a:p>
            <a:pPr algn="just"/>
            <a:r>
              <a:rPr lang="en-US" dirty="0" smtClean="0"/>
              <a:t>LEGEND</a:t>
            </a:r>
          </a:p>
          <a:p>
            <a:pPr algn="just"/>
            <a:endParaRPr lang="en-US" dirty="0" smtClean="0"/>
          </a:p>
        </p:txBody>
      </p:sp>
      <p:sp>
        <p:nvSpPr>
          <p:cNvPr id="4"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2022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Input element/control/Tag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69121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34"/>
            <a:ext cx="7467600" cy="718066"/>
          </a:xfrm>
        </p:spPr>
        <p:txBody>
          <a:bodyPr/>
          <a:lstStyle/>
          <a:p>
            <a:r>
              <a:rPr lang="en-US" dirty="0" smtClean="0"/>
              <a:t>Input</a:t>
            </a:r>
            <a:endParaRPr lang="en-US" dirty="0"/>
          </a:p>
        </p:txBody>
      </p:sp>
      <p:sp>
        <p:nvSpPr>
          <p:cNvPr id="3" name="Content Placeholder 2"/>
          <p:cNvSpPr>
            <a:spLocks noGrp="1"/>
          </p:cNvSpPr>
          <p:nvPr>
            <p:ph sz="quarter" idx="1"/>
          </p:nvPr>
        </p:nvSpPr>
        <p:spPr>
          <a:xfrm>
            <a:off x="228600" y="782472"/>
            <a:ext cx="7924800" cy="5770728"/>
          </a:xfrm>
        </p:spPr>
        <p:txBody>
          <a:bodyPr>
            <a:normAutofit fontScale="62500" lnSpcReduction="20000"/>
          </a:bodyPr>
          <a:lstStyle/>
          <a:p>
            <a:pPr algn="just"/>
            <a:r>
              <a:rPr lang="en-US" dirty="0"/>
              <a:t>&lt;</a:t>
            </a:r>
            <a:r>
              <a:rPr lang="en-US" dirty="0" smtClean="0"/>
              <a:t>INPUT&gt; </a:t>
            </a:r>
          </a:p>
          <a:p>
            <a:pPr marL="365760" lvl="1" indent="0" algn="just">
              <a:buNone/>
            </a:pPr>
            <a:r>
              <a:rPr lang="en-US" dirty="0"/>
              <a:t>           The &lt;input&gt; element can be displayed in several ways, depending on the type attribute. </a:t>
            </a:r>
            <a:endParaRPr lang="en-US" dirty="0" smtClean="0"/>
          </a:p>
          <a:p>
            <a:pPr marL="365760" lvl="1" indent="0" algn="just">
              <a:buNone/>
            </a:pPr>
            <a:endParaRPr lang="en-US" dirty="0"/>
          </a:p>
          <a:p>
            <a:pPr algn="just"/>
            <a:r>
              <a:rPr lang="en-US" dirty="0" smtClean="0"/>
              <a:t>Attributes:</a:t>
            </a:r>
            <a:endParaRPr lang="en-US" dirty="0"/>
          </a:p>
          <a:p>
            <a:pPr lvl="1" algn="just"/>
            <a:r>
              <a:rPr lang="en-US" dirty="0" smtClean="0"/>
              <a:t>TYPE</a:t>
            </a:r>
          </a:p>
          <a:p>
            <a:pPr marL="365760" lvl="1" indent="0" algn="just">
              <a:buNone/>
            </a:pPr>
            <a:r>
              <a:rPr lang="en-US" dirty="0"/>
              <a:t> </a:t>
            </a:r>
            <a:r>
              <a:rPr lang="en-US" dirty="0" smtClean="0"/>
              <a:t>        </a:t>
            </a:r>
            <a:r>
              <a:rPr lang="en-US" dirty="0"/>
              <a:t>Indicates the type of input </a:t>
            </a:r>
            <a:r>
              <a:rPr lang="en-US" dirty="0" smtClean="0"/>
              <a:t>control that which type of input is to taken.</a:t>
            </a:r>
          </a:p>
          <a:p>
            <a:pPr marL="365760" lvl="1" indent="0" algn="just">
              <a:buNone/>
            </a:pPr>
            <a:endParaRPr lang="en-US" dirty="0"/>
          </a:p>
          <a:p>
            <a:pPr marL="365760" lvl="1" indent="0" algn="just">
              <a:buNone/>
            </a:pPr>
            <a:r>
              <a:rPr lang="en-US" dirty="0"/>
              <a:t>&lt;input type="button</a:t>
            </a:r>
            <a:r>
              <a:rPr lang="en-US" dirty="0" smtClean="0"/>
              <a:t>"&gt; &lt;</a:t>
            </a:r>
            <a:r>
              <a:rPr lang="en-US" dirty="0"/>
              <a:t>input type="checkbox</a:t>
            </a:r>
            <a:r>
              <a:rPr lang="en-US" dirty="0" smtClean="0"/>
              <a:t>"&gt; &lt;</a:t>
            </a:r>
            <a:r>
              <a:rPr lang="en-US" dirty="0"/>
              <a:t>input type="color</a:t>
            </a:r>
            <a:r>
              <a:rPr lang="en-US" dirty="0" smtClean="0"/>
              <a:t>"&gt; &lt;</a:t>
            </a:r>
            <a:r>
              <a:rPr lang="en-US" dirty="0"/>
              <a:t>input type="date</a:t>
            </a:r>
            <a:r>
              <a:rPr lang="en-US" dirty="0" smtClean="0"/>
              <a:t>"&gt; </a:t>
            </a:r>
          </a:p>
          <a:p>
            <a:pPr marL="365760" lvl="1" indent="0" algn="just">
              <a:buNone/>
            </a:pPr>
            <a:r>
              <a:rPr lang="en-US" dirty="0" smtClean="0"/>
              <a:t>&lt;</a:t>
            </a:r>
            <a:r>
              <a:rPr lang="en-US" dirty="0"/>
              <a:t>input type="</a:t>
            </a:r>
            <a:r>
              <a:rPr lang="en-US" dirty="0" err="1"/>
              <a:t>datetime</a:t>
            </a:r>
            <a:r>
              <a:rPr lang="en-US" dirty="0"/>
              <a:t>-local</a:t>
            </a:r>
            <a:r>
              <a:rPr lang="en-US" dirty="0" smtClean="0"/>
              <a:t>"&gt; &lt;</a:t>
            </a:r>
            <a:r>
              <a:rPr lang="en-US" dirty="0"/>
              <a:t>input type="email</a:t>
            </a:r>
            <a:r>
              <a:rPr lang="en-US" dirty="0" smtClean="0"/>
              <a:t>"&gt; &lt;</a:t>
            </a:r>
            <a:r>
              <a:rPr lang="en-US" dirty="0"/>
              <a:t>input type="file</a:t>
            </a:r>
            <a:r>
              <a:rPr lang="en-US" dirty="0" smtClean="0"/>
              <a:t>"&gt; &lt;</a:t>
            </a:r>
            <a:r>
              <a:rPr lang="en-US" dirty="0"/>
              <a:t>input type="hidden</a:t>
            </a:r>
            <a:r>
              <a:rPr lang="en-US" dirty="0" smtClean="0"/>
              <a:t>"&gt; &lt;</a:t>
            </a:r>
            <a:r>
              <a:rPr lang="en-US" dirty="0"/>
              <a:t>input type="image</a:t>
            </a:r>
            <a:r>
              <a:rPr lang="en-US" dirty="0" smtClean="0"/>
              <a:t>"&gt; &lt;</a:t>
            </a:r>
            <a:r>
              <a:rPr lang="en-US" dirty="0"/>
              <a:t>input type="number</a:t>
            </a:r>
            <a:r>
              <a:rPr lang="en-US" dirty="0" smtClean="0"/>
              <a:t>"&gt; &lt;</a:t>
            </a:r>
            <a:r>
              <a:rPr lang="en-US" dirty="0"/>
              <a:t>input type="password</a:t>
            </a:r>
            <a:r>
              <a:rPr lang="en-US" dirty="0" smtClean="0"/>
              <a:t>"&gt; &lt;</a:t>
            </a:r>
            <a:r>
              <a:rPr lang="en-US" dirty="0"/>
              <a:t>input type="radio</a:t>
            </a:r>
            <a:r>
              <a:rPr lang="en-US" dirty="0" smtClean="0"/>
              <a:t>"&gt; &lt;</a:t>
            </a:r>
            <a:r>
              <a:rPr lang="en-US" dirty="0"/>
              <a:t>input type="range</a:t>
            </a:r>
            <a:r>
              <a:rPr lang="en-US" dirty="0" smtClean="0"/>
              <a:t>"&gt; &lt;</a:t>
            </a:r>
            <a:r>
              <a:rPr lang="en-US" dirty="0"/>
              <a:t>input type="reset</a:t>
            </a:r>
            <a:r>
              <a:rPr lang="en-US" dirty="0" smtClean="0"/>
              <a:t>"&gt; &lt;</a:t>
            </a:r>
            <a:r>
              <a:rPr lang="en-US" dirty="0"/>
              <a:t>input type="search</a:t>
            </a:r>
            <a:r>
              <a:rPr lang="en-US" dirty="0" smtClean="0"/>
              <a:t>"&gt; &lt;</a:t>
            </a:r>
            <a:r>
              <a:rPr lang="en-US" dirty="0"/>
              <a:t>input type="submit</a:t>
            </a:r>
            <a:r>
              <a:rPr lang="en-US" dirty="0" smtClean="0"/>
              <a:t>"&gt; &lt;</a:t>
            </a:r>
            <a:r>
              <a:rPr lang="en-US" dirty="0"/>
              <a:t>input type="</a:t>
            </a:r>
            <a:r>
              <a:rPr lang="en-US" dirty="0" err="1"/>
              <a:t>tel</a:t>
            </a:r>
            <a:r>
              <a:rPr lang="en-US" dirty="0" smtClean="0"/>
              <a:t>"&gt; &lt;</a:t>
            </a:r>
            <a:r>
              <a:rPr lang="en-US" dirty="0"/>
              <a:t>input type="text</a:t>
            </a:r>
            <a:r>
              <a:rPr lang="en-US" dirty="0" smtClean="0"/>
              <a:t>"&gt; &lt;</a:t>
            </a:r>
            <a:r>
              <a:rPr lang="en-US" dirty="0"/>
              <a:t>input type="time</a:t>
            </a:r>
            <a:r>
              <a:rPr lang="en-US" dirty="0" smtClean="0"/>
              <a:t>"&gt; &lt;</a:t>
            </a:r>
            <a:r>
              <a:rPr lang="en-US" dirty="0"/>
              <a:t>input type="</a:t>
            </a:r>
            <a:r>
              <a:rPr lang="en-US" dirty="0" err="1"/>
              <a:t>url</a:t>
            </a:r>
            <a:r>
              <a:rPr lang="en-US" dirty="0" smtClean="0"/>
              <a:t>"&gt;</a:t>
            </a:r>
          </a:p>
          <a:p>
            <a:pPr marL="365760" lvl="1" indent="0" algn="just">
              <a:buNone/>
            </a:pPr>
            <a:endParaRPr lang="en-US" dirty="0" smtClean="0"/>
          </a:p>
          <a:p>
            <a:pPr marL="365760" lvl="1" indent="0" algn="ctr">
              <a:buNone/>
            </a:pPr>
            <a:r>
              <a:rPr lang="en-US" dirty="0"/>
              <a:t>&lt;input type="text</a:t>
            </a:r>
            <a:r>
              <a:rPr lang="en-US" dirty="0" smtClean="0"/>
              <a:t>"&gt;(Default)</a:t>
            </a:r>
          </a:p>
          <a:p>
            <a:pPr marL="365760" lvl="1" indent="0" algn="ctr">
              <a:buNone/>
            </a:pPr>
            <a:endParaRPr lang="en-US" dirty="0" smtClean="0"/>
          </a:p>
          <a:p>
            <a:pPr lvl="1" algn="just"/>
            <a:r>
              <a:rPr lang="en-US" dirty="0" smtClean="0"/>
              <a:t>NAME</a:t>
            </a:r>
          </a:p>
          <a:p>
            <a:pPr marL="365760" lvl="1" indent="0" algn="just">
              <a:buNone/>
            </a:pPr>
            <a:r>
              <a:rPr lang="en-US" dirty="0"/>
              <a:t>         The name attribute is used to reference elements in a JavaScript, or to reference form data after a form is submitted. If the name attribute is omitted, the value of the input field will not be sent at all. </a:t>
            </a:r>
            <a:endParaRPr lang="en-US" dirty="0" smtClean="0"/>
          </a:p>
          <a:p>
            <a:pPr marL="365760" lvl="1" indent="0" algn="ctr">
              <a:buNone/>
            </a:pPr>
            <a:r>
              <a:rPr lang="en-US" dirty="0" smtClean="0"/>
              <a:t>&lt;</a:t>
            </a:r>
            <a:r>
              <a:rPr lang="en-US" dirty="0"/>
              <a:t>input type="text</a:t>
            </a:r>
            <a:r>
              <a:rPr lang="en-US" dirty="0" smtClean="0"/>
              <a:t>"</a:t>
            </a:r>
            <a:r>
              <a:rPr lang="en-US" dirty="0"/>
              <a:t> name="</a:t>
            </a:r>
            <a:r>
              <a:rPr lang="en-US" dirty="0" err="1"/>
              <a:t>fname</a:t>
            </a:r>
            <a:r>
              <a:rPr lang="en-US" dirty="0" smtClean="0"/>
              <a:t>"&gt;</a:t>
            </a:r>
          </a:p>
          <a:p>
            <a:pPr marL="365760" lvl="1" indent="0" algn="ctr">
              <a:buNone/>
            </a:pPr>
            <a:endParaRPr lang="en-US" dirty="0"/>
          </a:p>
          <a:p>
            <a:pPr marL="365760" lvl="1" indent="0" algn="ctr">
              <a:buNone/>
            </a:pPr>
            <a:endParaRPr lang="en-US" dirty="0"/>
          </a:p>
          <a:p>
            <a:pPr lvl="1" algn="just"/>
            <a:r>
              <a:rPr lang="en-US" dirty="0" smtClean="0"/>
              <a:t>SIZE</a:t>
            </a:r>
          </a:p>
          <a:p>
            <a:pPr marL="365760" lvl="1" indent="0" algn="just">
              <a:buNone/>
            </a:pPr>
            <a:r>
              <a:rPr lang="en-US" dirty="0"/>
              <a:t>	</a:t>
            </a:r>
            <a:r>
              <a:rPr lang="en-US" dirty="0" smtClean="0"/>
              <a:t>The </a:t>
            </a:r>
            <a:r>
              <a:rPr lang="en-US" dirty="0"/>
              <a:t>input size attribute specifies the visible width, in characters, of an input </a:t>
            </a:r>
            <a:r>
              <a:rPr lang="en-US" dirty="0" smtClean="0"/>
              <a:t>field. The </a:t>
            </a:r>
            <a:r>
              <a:rPr lang="en-US" dirty="0"/>
              <a:t>default value for size is 20</a:t>
            </a:r>
            <a:r>
              <a:rPr lang="en-US" dirty="0" smtClean="0"/>
              <a:t>. It works with these </a:t>
            </a:r>
            <a:r>
              <a:rPr lang="en-US" dirty="0"/>
              <a:t>input types: text, search, </a:t>
            </a:r>
            <a:r>
              <a:rPr lang="en-US" dirty="0" smtClean="0"/>
              <a:t>URL, telephone, email</a:t>
            </a:r>
            <a:r>
              <a:rPr lang="en-US" dirty="0"/>
              <a:t>, and </a:t>
            </a:r>
            <a:r>
              <a:rPr lang="en-US" dirty="0" smtClean="0"/>
              <a:t>password.</a:t>
            </a:r>
          </a:p>
          <a:p>
            <a:pPr marL="365760" lvl="1" indent="0" algn="ctr">
              <a:buNone/>
            </a:pPr>
            <a:r>
              <a:rPr lang="en-US" dirty="0"/>
              <a:t>&lt;input type="text" id="</a:t>
            </a:r>
            <a:r>
              <a:rPr lang="en-US" dirty="0" err="1"/>
              <a:t>fname</a:t>
            </a:r>
            <a:r>
              <a:rPr lang="en-US" dirty="0"/>
              <a:t>" name="</a:t>
            </a:r>
            <a:r>
              <a:rPr lang="en-US" dirty="0" err="1"/>
              <a:t>fname</a:t>
            </a:r>
            <a:r>
              <a:rPr lang="en-US" dirty="0"/>
              <a:t>" size="50</a:t>
            </a:r>
            <a:r>
              <a:rPr lang="en-US" dirty="0" smtClean="0"/>
              <a:t>"&gt;</a:t>
            </a:r>
          </a:p>
        </p:txBody>
      </p:sp>
      <p:sp>
        <p:nvSpPr>
          <p:cNvPr id="6" name="Rectangle 3"/>
          <p:cNvSpPr>
            <a:spLocks noChangeArrowheads="1"/>
          </p:cNvSpPr>
          <p:nvPr/>
        </p:nvSpPr>
        <p:spPr bwMode="auto">
          <a:xfrm>
            <a:off x="228600" y="19938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82425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34"/>
            <a:ext cx="7467600" cy="718066"/>
          </a:xfrm>
        </p:spPr>
        <p:txBody>
          <a:bodyPr/>
          <a:lstStyle/>
          <a:p>
            <a:r>
              <a:rPr lang="en-US" dirty="0" err="1" smtClean="0"/>
              <a:t>Cont</a:t>
            </a:r>
            <a:r>
              <a:rPr lang="en-US" dirty="0" smtClean="0"/>
              <a:t>…</a:t>
            </a:r>
            <a:endParaRPr lang="en-US" dirty="0"/>
          </a:p>
        </p:txBody>
      </p:sp>
      <p:sp>
        <p:nvSpPr>
          <p:cNvPr id="3" name="Content Placeholder 2"/>
          <p:cNvSpPr>
            <a:spLocks noGrp="1"/>
          </p:cNvSpPr>
          <p:nvPr>
            <p:ph sz="quarter" idx="1"/>
          </p:nvPr>
        </p:nvSpPr>
        <p:spPr>
          <a:xfrm>
            <a:off x="457200" y="990600"/>
            <a:ext cx="7620000" cy="5410200"/>
          </a:xfrm>
        </p:spPr>
        <p:txBody>
          <a:bodyPr>
            <a:normAutofit fontScale="92500" lnSpcReduction="10000"/>
          </a:bodyPr>
          <a:lstStyle/>
          <a:p>
            <a:pPr lvl="1" algn="just"/>
            <a:r>
              <a:rPr lang="en-US" dirty="0"/>
              <a:t>VALUE</a:t>
            </a:r>
          </a:p>
          <a:p>
            <a:pPr marL="365760" lvl="1" indent="0" algn="just">
              <a:buNone/>
            </a:pPr>
            <a:r>
              <a:rPr lang="en-US" dirty="0"/>
              <a:t>	It specifies an initial value for an input field. It may vary according to different type of input.</a:t>
            </a:r>
          </a:p>
          <a:p>
            <a:pPr marL="365760" lvl="1" indent="0" algn="ctr">
              <a:buNone/>
            </a:pPr>
            <a:r>
              <a:rPr lang="en-US" dirty="0"/>
              <a:t>&lt;input type="text" name="</a:t>
            </a:r>
            <a:r>
              <a:rPr lang="en-US" dirty="0" err="1"/>
              <a:t>fname</a:t>
            </a:r>
            <a:r>
              <a:rPr lang="en-US" dirty="0"/>
              <a:t>" value="John"&gt;&lt;</a:t>
            </a:r>
            <a:r>
              <a:rPr lang="en-US" dirty="0" err="1"/>
              <a:t>br</a:t>
            </a:r>
            <a:r>
              <a:rPr lang="en-US" dirty="0" smtClean="0"/>
              <a:t>&gt;</a:t>
            </a:r>
          </a:p>
          <a:p>
            <a:pPr lvl="1"/>
            <a:r>
              <a:rPr lang="en-US" dirty="0" err="1" smtClean="0"/>
              <a:t>Maxlength</a:t>
            </a:r>
            <a:endParaRPr lang="en-US" dirty="0"/>
          </a:p>
          <a:p>
            <a:pPr marL="0" indent="0" algn="just">
              <a:buNone/>
            </a:pPr>
            <a:r>
              <a:rPr lang="en-US" dirty="0"/>
              <a:t>	The input </a:t>
            </a:r>
            <a:r>
              <a:rPr lang="en-US" dirty="0" err="1"/>
              <a:t>maxlength</a:t>
            </a:r>
            <a:r>
              <a:rPr lang="en-US" dirty="0"/>
              <a:t> attribute specifies the maximum number of characters allowed in an input field.</a:t>
            </a:r>
          </a:p>
          <a:p>
            <a:pPr marL="0" indent="0" algn="ctr">
              <a:buNone/>
            </a:pPr>
            <a:r>
              <a:rPr lang="en-US" dirty="0"/>
              <a:t>&lt;input type="text“  name="pin" </a:t>
            </a:r>
            <a:r>
              <a:rPr lang="en-US" dirty="0" err="1"/>
              <a:t>maxlength</a:t>
            </a:r>
            <a:r>
              <a:rPr lang="en-US" dirty="0"/>
              <a:t>="4" size="</a:t>
            </a:r>
            <a:r>
              <a:rPr lang="en-US" dirty="0" smtClean="0"/>
              <a:t>4&gt;</a:t>
            </a:r>
          </a:p>
          <a:p>
            <a:pPr lvl="1"/>
            <a:r>
              <a:rPr lang="en-US" dirty="0" smtClean="0"/>
              <a:t>Min &amp; Max</a:t>
            </a:r>
          </a:p>
          <a:p>
            <a:pPr marL="0" indent="0" algn="just">
              <a:buNone/>
            </a:pPr>
            <a:r>
              <a:rPr lang="en-US" dirty="0" smtClean="0"/>
              <a:t>	The </a:t>
            </a:r>
            <a:r>
              <a:rPr lang="en-US" dirty="0"/>
              <a:t>input min and max attributes specify the minimum and maximum values for an input </a:t>
            </a:r>
            <a:r>
              <a:rPr lang="en-US" dirty="0" smtClean="0"/>
              <a:t>field. These are work </a:t>
            </a:r>
            <a:r>
              <a:rPr lang="en-US" dirty="0"/>
              <a:t>with the following input types: number, range, date, </a:t>
            </a:r>
            <a:r>
              <a:rPr lang="en-US" dirty="0" err="1" smtClean="0"/>
              <a:t>datetime</a:t>
            </a:r>
            <a:r>
              <a:rPr lang="en-US" dirty="0" smtClean="0"/>
              <a:t>-local</a:t>
            </a:r>
            <a:r>
              <a:rPr lang="en-US" dirty="0"/>
              <a:t>, month, time and </a:t>
            </a:r>
            <a:r>
              <a:rPr lang="en-US" dirty="0" smtClean="0"/>
              <a:t>week.</a:t>
            </a:r>
          </a:p>
          <a:p>
            <a:pPr marL="0" indent="0">
              <a:buNone/>
            </a:pPr>
            <a:r>
              <a:rPr lang="en-US" dirty="0"/>
              <a:t>&lt;</a:t>
            </a:r>
            <a:r>
              <a:rPr lang="en-US" dirty="0" smtClean="0"/>
              <a:t>input type</a:t>
            </a:r>
            <a:r>
              <a:rPr lang="en-US" dirty="0"/>
              <a:t>="</a:t>
            </a:r>
            <a:r>
              <a:rPr lang="en-US" dirty="0" smtClean="0"/>
              <a:t>date’’ name</a:t>
            </a:r>
            <a:r>
              <a:rPr lang="en-US" dirty="0"/>
              <a:t>="</a:t>
            </a:r>
            <a:r>
              <a:rPr lang="en-US" dirty="0" err="1"/>
              <a:t>datemax</a:t>
            </a:r>
            <a:r>
              <a:rPr lang="en-US" dirty="0"/>
              <a:t>" max</a:t>
            </a:r>
            <a:r>
              <a:rPr lang="en-US" dirty="0" smtClean="0"/>
              <a:t>=“2000-12-31"&gt;</a:t>
            </a:r>
          </a:p>
          <a:p>
            <a:pPr marL="0" indent="0">
              <a:buNone/>
            </a:pPr>
            <a:r>
              <a:rPr lang="en-US" dirty="0"/>
              <a:t>&lt;input type="date"  name="</a:t>
            </a:r>
            <a:r>
              <a:rPr lang="en-US" dirty="0" err="1"/>
              <a:t>datemin</a:t>
            </a:r>
            <a:r>
              <a:rPr lang="en-US" dirty="0"/>
              <a:t>" min</a:t>
            </a:r>
            <a:r>
              <a:rPr lang="en-US" dirty="0" smtClean="0"/>
              <a:t>=“1979-12-31"&gt;</a:t>
            </a:r>
          </a:p>
          <a:p>
            <a:pPr lvl="1" algn="just"/>
            <a:endParaRPr lang="en-US" sz="2500" dirty="0" smtClean="0"/>
          </a:p>
          <a:p>
            <a:pPr marL="365760" lvl="1" indent="0" algn="just">
              <a:buNone/>
            </a:pPr>
            <a:endParaRPr lang="en-US" dirty="0" smtClean="0"/>
          </a:p>
          <a:p>
            <a:pPr marL="0" indent="0" algn="just">
              <a:buNone/>
            </a:pPr>
            <a:endParaRPr lang="en-US" dirty="0" smtClean="0"/>
          </a:p>
          <a:p>
            <a:pPr marL="0" indent="0" algn="just">
              <a:buNone/>
            </a:pPr>
            <a:endParaRPr lang="en-US" dirty="0"/>
          </a:p>
          <a:p>
            <a:pPr marL="0" indent="0" algn="just">
              <a:buNone/>
            </a:pPr>
            <a:endParaRPr lang="en-US" dirty="0" smtClean="0"/>
          </a:p>
          <a:p>
            <a:pPr marL="0" indent="0" algn="just">
              <a:buNone/>
            </a:pPr>
            <a:endParaRPr lang="en-US" dirty="0" smtClean="0"/>
          </a:p>
          <a:p>
            <a:pPr marL="0" indent="0" algn="just">
              <a:buNone/>
            </a:pPr>
            <a:endParaRPr lang="en-US" dirty="0" smtClean="0"/>
          </a:p>
          <a:p>
            <a:pPr marL="0" indent="0" algn="just">
              <a:buNone/>
            </a:pPr>
            <a:endParaRPr lang="en-US" dirty="0"/>
          </a:p>
          <a:p>
            <a:pPr lvl="1"/>
            <a:endParaRPr lang="en-US" dirty="0" smtClean="0"/>
          </a:p>
          <a:p>
            <a:pPr marL="0" indent="0">
              <a:buNone/>
            </a:pPr>
            <a:endParaRPr lang="en-US" dirty="0" smtClean="0"/>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51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585"/>
            <a:ext cx="7467600" cy="487362"/>
          </a:xfrm>
        </p:spPr>
        <p:txBody>
          <a:bodyPr>
            <a:normAutofit fontScale="90000"/>
          </a:bodyPr>
          <a:lstStyle/>
          <a:p>
            <a:r>
              <a:rPr lang="en-US" dirty="0" err="1" smtClean="0"/>
              <a:t>Cont</a:t>
            </a:r>
            <a:r>
              <a:rPr lang="en-US" dirty="0" smtClean="0"/>
              <a:t>…</a:t>
            </a:r>
            <a:endParaRPr lang="en-US" dirty="0"/>
          </a:p>
        </p:txBody>
      </p:sp>
      <p:sp>
        <p:nvSpPr>
          <p:cNvPr id="3" name="Content Placeholder 2"/>
          <p:cNvSpPr>
            <a:spLocks noGrp="1"/>
          </p:cNvSpPr>
          <p:nvPr>
            <p:ph sz="quarter" idx="1"/>
          </p:nvPr>
        </p:nvSpPr>
        <p:spPr>
          <a:xfrm>
            <a:off x="457200" y="838200"/>
            <a:ext cx="7467600" cy="5486400"/>
          </a:xfrm>
        </p:spPr>
        <p:txBody>
          <a:bodyPr>
            <a:normAutofit fontScale="77500" lnSpcReduction="20000"/>
          </a:bodyPr>
          <a:lstStyle/>
          <a:p>
            <a:pPr lvl="1" algn="just"/>
            <a:r>
              <a:rPr lang="en-US" dirty="0" err="1"/>
              <a:t>ReadOnly</a:t>
            </a:r>
            <a:endParaRPr lang="en-US" dirty="0"/>
          </a:p>
          <a:p>
            <a:pPr marL="0" indent="0" algn="just">
              <a:buNone/>
            </a:pPr>
            <a:r>
              <a:rPr lang="en-US" dirty="0"/>
              <a:t>	The input </a:t>
            </a:r>
            <a:r>
              <a:rPr lang="en-US" dirty="0" err="1"/>
              <a:t>readonly</a:t>
            </a:r>
            <a:r>
              <a:rPr lang="en-US" dirty="0"/>
              <a:t> attribute specifies that an input field is read-only. A read-only input field cannot be modified (however, a user can tab to it, highlight it, and copy the text from it). The value of a read-only input field will be sent when submitting the form!</a:t>
            </a:r>
          </a:p>
          <a:p>
            <a:pPr marL="0" lvl="1" indent="0" algn="ctr">
              <a:spcBef>
                <a:spcPts val="600"/>
              </a:spcBef>
              <a:buSzPct val="70000"/>
              <a:buNone/>
            </a:pPr>
            <a:r>
              <a:rPr lang="en-US" dirty="0"/>
              <a:t>&lt;input type="text" name="</a:t>
            </a:r>
            <a:r>
              <a:rPr lang="en-US" dirty="0" err="1"/>
              <a:t>fname</a:t>
            </a:r>
            <a:r>
              <a:rPr lang="en-US" dirty="0"/>
              <a:t>" value="</a:t>
            </a:r>
            <a:r>
              <a:rPr lang="en-US" dirty="0" smtClean="0"/>
              <a:t>John“ </a:t>
            </a:r>
            <a:r>
              <a:rPr lang="en-US" dirty="0" err="1" smtClean="0"/>
              <a:t>Readonly</a:t>
            </a:r>
            <a:r>
              <a:rPr lang="en-US" dirty="0" smtClean="0"/>
              <a:t>&gt;&lt;</a:t>
            </a:r>
            <a:r>
              <a:rPr lang="en-US" dirty="0" err="1"/>
              <a:t>br</a:t>
            </a:r>
            <a:r>
              <a:rPr lang="en-US" dirty="0"/>
              <a:t>&gt;</a:t>
            </a:r>
          </a:p>
          <a:p>
            <a:pPr lvl="1" algn="just"/>
            <a:r>
              <a:rPr lang="en-US" sz="2500" dirty="0"/>
              <a:t>Multiple</a:t>
            </a:r>
          </a:p>
          <a:p>
            <a:pPr marL="365760" lvl="1" indent="0" algn="just">
              <a:buNone/>
            </a:pPr>
            <a:r>
              <a:rPr lang="en-US" sz="2500" dirty="0"/>
              <a:t>	The input multiple attribute specifies that the user is allowed to enter more than one value in an input field. The multiple attribute works with the following input types: email, and file.</a:t>
            </a:r>
          </a:p>
          <a:p>
            <a:pPr marL="365760" lvl="1" indent="0" algn="ctr">
              <a:buNone/>
            </a:pPr>
            <a:r>
              <a:rPr lang="en-US" sz="2500" dirty="0"/>
              <a:t>&lt;input type="file" name="files" multiple</a:t>
            </a:r>
            <a:r>
              <a:rPr lang="en-US" sz="2500" dirty="0" smtClean="0"/>
              <a:t>&gt;</a:t>
            </a:r>
            <a:endParaRPr lang="en-US" dirty="0" smtClean="0"/>
          </a:p>
          <a:p>
            <a:pPr lvl="1"/>
            <a:r>
              <a:rPr lang="en-US" dirty="0" smtClean="0"/>
              <a:t>Placeholder</a:t>
            </a:r>
            <a:endParaRPr lang="en-US" dirty="0"/>
          </a:p>
          <a:p>
            <a:pPr marL="365760" lvl="1" indent="0" algn="just">
              <a:buNone/>
            </a:pPr>
            <a:r>
              <a:rPr lang="en-US" dirty="0"/>
              <a:t>	The input placeholder attribute specifies a short hint that describes the expected value of an input field (a sample value or a short description of the expected format). The short hint is displayed in the input field before the user enters a value. The placeholder attribute works with the following input types: text, search, </a:t>
            </a:r>
            <a:r>
              <a:rPr lang="en-US" dirty="0" err="1"/>
              <a:t>url</a:t>
            </a:r>
            <a:r>
              <a:rPr lang="en-US" dirty="0"/>
              <a:t>, </a:t>
            </a:r>
            <a:r>
              <a:rPr lang="en-US" dirty="0" err="1"/>
              <a:t>tel</a:t>
            </a:r>
            <a:r>
              <a:rPr lang="en-US" dirty="0"/>
              <a:t>, email, and password</a:t>
            </a:r>
            <a:r>
              <a:rPr lang="en-US" dirty="0" smtClean="0"/>
              <a:t>.</a:t>
            </a:r>
          </a:p>
          <a:p>
            <a:pPr marL="365760" lvl="1" indent="0" algn="just">
              <a:buNone/>
            </a:pPr>
            <a:endParaRPr lang="en-US" dirty="0"/>
          </a:p>
          <a:p>
            <a:pPr marL="365760" lvl="1" indent="0">
              <a:buNone/>
            </a:pPr>
            <a:r>
              <a:rPr lang="en-US" dirty="0"/>
              <a:t>&lt;input type</a:t>
            </a:r>
            <a:r>
              <a:rPr lang="en-US" dirty="0" smtClean="0"/>
              <a:t>=“number"</a:t>
            </a:r>
            <a:r>
              <a:rPr lang="en-US" dirty="0"/>
              <a:t> name="phone" placeholder="123-45-678</a:t>
            </a:r>
            <a:r>
              <a:rPr lang="en-US" dirty="0" smtClean="0"/>
              <a:t>“&gt;</a:t>
            </a:r>
          </a:p>
          <a:p>
            <a:pPr marL="365760" lvl="1" indent="0">
              <a:buNone/>
            </a:pPr>
            <a:endParaRPr lang="en-US" dirty="0" smtClean="0"/>
          </a:p>
          <a:p>
            <a:pPr marL="365760" lvl="1" indent="0" algn="just">
              <a:buNone/>
            </a:pPr>
            <a:endParaRPr lang="en-US" dirty="0"/>
          </a:p>
          <a:p>
            <a:pPr lvl="1" algn="just"/>
            <a:endParaRPr lang="en-US" dirty="0" smtClean="0"/>
          </a:p>
          <a:p>
            <a:endParaRPr lang="en-US" dirty="0"/>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850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lstStyle/>
          <a:p>
            <a:r>
              <a:rPr lang="en-US" dirty="0" err="1" smtClean="0"/>
              <a:t>Cont</a:t>
            </a:r>
            <a:r>
              <a:rPr lang="en-US" dirty="0" smtClean="0"/>
              <a:t>…</a:t>
            </a:r>
            <a:endParaRPr lang="en-US" dirty="0"/>
          </a:p>
        </p:txBody>
      </p:sp>
      <p:sp>
        <p:nvSpPr>
          <p:cNvPr id="3" name="Content Placeholder 2"/>
          <p:cNvSpPr>
            <a:spLocks noGrp="1"/>
          </p:cNvSpPr>
          <p:nvPr>
            <p:ph sz="quarter" idx="1"/>
          </p:nvPr>
        </p:nvSpPr>
        <p:spPr>
          <a:xfrm>
            <a:off x="457200" y="868906"/>
            <a:ext cx="7467600" cy="5836693"/>
          </a:xfrm>
        </p:spPr>
        <p:txBody>
          <a:bodyPr>
            <a:normAutofit fontScale="92500" lnSpcReduction="10000"/>
          </a:bodyPr>
          <a:lstStyle/>
          <a:p>
            <a:pPr lvl="1"/>
            <a:r>
              <a:rPr lang="en-US" dirty="0" smtClean="0"/>
              <a:t>Required</a:t>
            </a:r>
          </a:p>
          <a:p>
            <a:pPr marL="365760" lvl="1" indent="0" algn="just">
              <a:buNone/>
            </a:pPr>
            <a:r>
              <a:rPr lang="en-US" dirty="0" smtClean="0"/>
              <a:t>	The </a:t>
            </a:r>
            <a:r>
              <a:rPr lang="en-US" dirty="0"/>
              <a:t>input required attribute specifies that an input field must be filled out before submitting the </a:t>
            </a:r>
            <a:r>
              <a:rPr lang="en-US" dirty="0" smtClean="0"/>
              <a:t>form. The</a:t>
            </a:r>
            <a:r>
              <a:rPr lang="en-US" dirty="0"/>
              <a:t> required attribute works with the following input types: text, search, </a:t>
            </a:r>
            <a:r>
              <a:rPr lang="en-US" dirty="0" err="1"/>
              <a:t>url</a:t>
            </a:r>
            <a:r>
              <a:rPr lang="en-US" dirty="0"/>
              <a:t>, </a:t>
            </a:r>
            <a:r>
              <a:rPr lang="en-US" dirty="0" err="1"/>
              <a:t>tel</a:t>
            </a:r>
            <a:r>
              <a:rPr lang="en-US" dirty="0"/>
              <a:t>, email, password, date pickers, number, checkbox, radio, and file</a:t>
            </a:r>
            <a:r>
              <a:rPr lang="en-US" dirty="0" smtClean="0"/>
              <a:t>.</a:t>
            </a:r>
          </a:p>
          <a:p>
            <a:pPr marL="365760" lvl="1" indent="0" algn="just">
              <a:buNone/>
            </a:pPr>
            <a:r>
              <a:rPr lang="en-US" dirty="0"/>
              <a:t>&lt;input type="text</a:t>
            </a:r>
            <a:r>
              <a:rPr lang="en-US" dirty="0" smtClean="0"/>
              <a:t>"</a:t>
            </a:r>
            <a:r>
              <a:rPr lang="en-US" dirty="0"/>
              <a:t> name="username" required</a:t>
            </a:r>
            <a:r>
              <a:rPr lang="en-US" dirty="0" smtClean="0"/>
              <a:t>&gt;</a:t>
            </a:r>
          </a:p>
          <a:p>
            <a:pPr lvl="1" algn="just"/>
            <a:r>
              <a:rPr lang="en-US" dirty="0" smtClean="0"/>
              <a:t>Height &amp; Width</a:t>
            </a:r>
          </a:p>
          <a:p>
            <a:pPr marL="365760" lvl="1" indent="0" algn="just">
              <a:buNone/>
            </a:pPr>
            <a:r>
              <a:rPr lang="en-US" dirty="0"/>
              <a:t>The input height and width attributes specify the height and width of an &lt;input type="image</a:t>
            </a:r>
            <a:r>
              <a:rPr lang="en-US" dirty="0" smtClean="0"/>
              <a:t>"&gt;</a:t>
            </a:r>
          </a:p>
          <a:p>
            <a:pPr marL="365760" lvl="1" indent="0" algn="just">
              <a:buNone/>
            </a:pPr>
            <a:r>
              <a:rPr lang="en-US" dirty="0" smtClean="0"/>
              <a:t>&lt;</a:t>
            </a:r>
            <a:r>
              <a:rPr lang="en-US" dirty="0"/>
              <a:t>input type="image" </a:t>
            </a:r>
            <a:r>
              <a:rPr lang="en-US" dirty="0" err="1"/>
              <a:t>src</a:t>
            </a:r>
            <a:r>
              <a:rPr lang="en-US" dirty="0"/>
              <a:t>="img_submit.gif" alt="Submit" width="48" height="48</a:t>
            </a:r>
            <a:r>
              <a:rPr lang="en-US" dirty="0" smtClean="0"/>
              <a:t>"&gt;</a:t>
            </a:r>
          </a:p>
          <a:p>
            <a:pPr lvl="1"/>
            <a:r>
              <a:rPr lang="en-US" dirty="0"/>
              <a:t>Disabled</a:t>
            </a:r>
          </a:p>
          <a:p>
            <a:pPr marL="0" indent="0" algn="just">
              <a:buNone/>
            </a:pPr>
            <a:r>
              <a:rPr lang="en-US" dirty="0"/>
              <a:t>	The input disabled attribute specifies that an input field should be disabled. A disabled input field is unusable and un-clickable. The value of a disabled input field will not be sent when submitting the form!</a:t>
            </a:r>
          </a:p>
          <a:p>
            <a:pPr marL="0" indent="0">
              <a:buNone/>
            </a:pPr>
            <a:r>
              <a:rPr lang="en-US" dirty="0"/>
              <a:t>&lt;input type="text" name="</a:t>
            </a:r>
            <a:r>
              <a:rPr lang="en-US" dirty="0" err="1"/>
              <a:t>fname</a:t>
            </a:r>
            <a:r>
              <a:rPr lang="en-US" dirty="0"/>
              <a:t>" value="</a:t>
            </a:r>
            <a:r>
              <a:rPr lang="en-US" dirty="0" smtClean="0"/>
              <a:t>John“ disabled&gt;</a:t>
            </a:r>
          </a:p>
          <a:p>
            <a:pPr marL="365760" lvl="1" indent="0" algn="just">
              <a:buNone/>
            </a:pPr>
            <a:endParaRPr lang="en-US" dirty="0"/>
          </a:p>
          <a:p>
            <a:pPr marL="365760" lvl="1" indent="0">
              <a:buNone/>
            </a:pPr>
            <a:endParaRPr lang="en-US" dirty="0"/>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3236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sz="quarter" idx="1"/>
          </p:nvPr>
        </p:nvPicPr>
        <p:blipFill rotWithShape="1">
          <a:blip r:embed="rId2"/>
          <a:srcRect r="1020" b="6404"/>
          <a:stretch/>
        </p:blipFill>
        <p:spPr>
          <a:xfrm>
            <a:off x="457200" y="1937775"/>
            <a:ext cx="7391400" cy="3929625"/>
          </a:xfrm>
          <a:prstGeom prst="rect">
            <a:avLst/>
          </a:prstGeom>
        </p:spPr>
      </p:pic>
    </p:spTree>
    <p:extLst>
      <p:ext uri="{BB962C8B-B14F-4D97-AF65-F5344CB8AC3E}">
        <p14:creationId xmlns:p14="http://schemas.microsoft.com/office/powerpoint/2010/main" val="193596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1308551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Text</a:t>
            </a:r>
            <a:endParaRPr lang="en-US" dirty="0"/>
          </a:p>
        </p:txBody>
      </p:sp>
      <p:sp>
        <p:nvSpPr>
          <p:cNvPr id="3" name="Content Placeholder 2"/>
          <p:cNvSpPr>
            <a:spLocks noGrp="1"/>
          </p:cNvSpPr>
          <p:nvPr>
            <p:ph sz="quarter" idx="1"/>
          </p:nvPr>
        </p:nvSpPr>
        <p:spPr/>
        <p:txBody>
          <a:bodyPr>
            <a:normAutofit/>
          </a:bodyPr>
          <a:lstStyle/>
          <a:p>
            <a:pPr algn="just"/>
            <a:r>
              <a:rPr lang="en-US" dirty="0"/>
              <a:t>D</a:t>
            </a:r>
            <a:r>
              <a:rPr lang="en-US" dirty="0" smtClean="0"/>
              <a:t>efines </a:t>
            </a:r>
            <a:r>
              <a:rPr lang="en-US" dirty="0"/>
              <a:t>a single-line input field for text </a:t>
            </a:r>
            <a:r>
              <a:rPr lang="en-US" dirty="0" smtClean="0"/>
              <a:t>input.</a:t>
            </a:r>
          </a:p>
          <a:p>
            <a:pPr algn="just"/>
            <a:r>
              <a:rPr lang="en-US" dirty="0" smtClean="0"/>
              <a:t>Syntax:</a:t>
            </a:r>
          </a:p>
          <a:p>
            <a:pPr marL="0" indent="0" algn="just">
              <a:buNone/>
            </a:pPr>
            <a:r>
              <a:rPr lang="en-US" dirty="0" smtClean="0"/>
              <a:t>  	&lt;</a:t>
            </a:r>
            <a:r>
              <a:rPr lang="en-US" dirty="0"/>
              <a:t>INPUT TYPE=“TEXT</a:t>
            </a:r>
            <a:r>
              <a:rPr lang="en-US" dirty="0" smtClean="0"/>
              <a:t>”&gt;</a:t>
            </a:r>
          </a:p>
          <a:p>
            <a:pPr algn="just"/>
            <a:r>
              <a:rPr lang="en-US" dirty="0" smtClean="0"/>
              <a:t>Attributes:</a:t>
            </a:r>
            <a:endParaRPr lang="en-US" dirty="0"/>
          </a:p>
          <a:p>
            <a:pPr lvl="1" algn="just"/>
            <a:r>
              <a:rPr lang="en-US" dirty="0" smtClean="0"/>
              <a:t>Name</a:t>
            </a:r>
          </a:p>
          <a:p>
            <a:pPr lvl="1" algn="just"/>
            <a:r>
              <a:rPr lang="en-US" dirty="0" smtClean="0"/>
              <a:t>Size</a:t>
            </a:r>
          </a:p>
          <a:p>
            <a:pPr lvl="1" algn="just"/>
            <a:r>
              <a:rPr lang="en-US" dirty="0" smtClean="0"/>
              <a:t>Value</a:t>
            </a:r>
          </a:p>
          <a:p>
            <a:pPr lvl="1" algn="just"/>
            <a:r>
              <a:rPr lang="en-US" dirty="0" err="1" smtClean="0"/>
              <a:t>Maxlength</a:t>
            </a:r>
            <a:endParaRPr lang="en-US" dirty="0" smtClean="0"/>
          </a:p>
          <a:p>
            <a:pPr lvl="1" algn="just"/>
            <a:r>
              <a:rPr lang="en-US" dirty="0" err="1" smtClean="0"/>
              <a:t>Readonly</a:t>
            </a:r>
            <a:endParaRPr lang="en-US" dirty="0" smtClean="0"/>
          </a:p>
          <a:p>
            <a:pPr lvl="1" algn="just"/>
            <a:r>
              <a:rPr lang="en-US" dirty="0" smtClean="0"/>
              <a:t>Disabled</a:t>
            </a:r>
          </a:p>
          <a:p>
            <a:pPr lvl="1" algn="just"/>
            <a:r>
              <a:rPr lang="en-US" dirty="0" smtClean="0"/>
              <a:t>Placeholder</a:t>
            </a:r>
          </a:p>
          <a:p>
            <a:pPr lvl="1" algn="just"/>
            <a:r>
              <a:rPr lang="en-US" dirty="0" smtClean="0"/>
              <a:t>Required</a:t>
            </a:r>
            <a:endParaRPr lang="en-US" dirty="0"/>
          </a:p>
        </p:txBody>
      </p:sp>
    </p:spTree>
    <p:extLst>
      <p:ext uri="{BB962C8B-B14F-4D97-AF65-F5344CB8AC3E}">
        <p14:creationId xmlns:p14="http://schemas.microsoft.com/office/powerpoint/2010/main" val="2546520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0" name="Content Placeholder 9"/>
          <p:cNvPicPr>
            <a:picLocks noGrp="1" noChangeAspect="1"/>
          </p:cNvPicPr>
          <p:nvPr>
            <p:ph sz="quarter" idx="1"/>
          </p:nvPr>
        </p:nvPicPr>
        <p:blipFill rotWithShape="1">
          <a:blip r:embed="rId2"/>
          <a:srcRect b="8218"/>
          <a:stretch/>
        </p:blipFill>
        <p:spPr>
          <a:xfrm>
            <a:off x="457200" y="1937775"/>
            <a:ext cx="7467600" cy="3853425"/>
          </a:xfrm>
          <a:prstGeom prst="rect">
            <a:avLst/>
          </a:prstGeom>
        </p:spPr>
      </p:pic>
    </p:spTree>
    <p:extLst>
      <p:ext uri="{BB962C8B-B14F-4D97-AF65-F5344CB8AC3E}">
        <p14:creationId xmlns:p14="http://schemas.microsoft.com/office/powerpoint/2010/main" val="3676272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quarter" idx="1"/>
          </p:nvPr>
        </p:nvSpPr>
        <p:spPr/>
        <p:txBody>
          <a:bodyPr/>
          <a:lstStyle/>
          <a:p>
            <a:r>
              <a:rPr lang="en-US" dirty="0"/>
              <a:t>HTML </a:t>
            </a:r>
            <a:r>
              <a:rPr lang="en-US" dirty="0" smtClean="0"/>
              <a:t>FORMS</a:t>
            </a:r>
          </a:p>
          <a:p>
            <a:r>
              <a:rPr lang="en-US" dirty="0" smtClean="0"/>
              <a:t>FORM Attributes</a:t>
            </a:r>
            <a:endParaRPr lang="en-US" dirty="0"/>
          </a:p>
          <a:p>
            <a:r>
              <a:rPr lang="en-US" dirty="0" smtClean="0"/>
              <a:t>HTML </a:t>
            </a:r>
            <a:r>
              <a:rPr lang="en-US" dirty="0"/>
              <a:t>FORM </a:t>
            </a:r>
            <a:r>
              <a:rPr lang="en-US" dirty="0" smtClean="0"/>
              <a:t>Elements/Tags with their Attributes</a:t>
            </a:r>
          </a:p>
        </p:txBody>
      </p:sp>
    </p:spTree>
    <p:extLst>
      <p:ext uri="{BB962C8B-B14F-4D97-AF65-F5344CB8AC3E}">
        <p14:creationId xmlns:p14="http://schemas.microsoft.com/office/powerpoint/2010/main" val="8548519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8" name="Content Placeholder 7"/>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4191849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Password</a:t>
            </a:r>
            <a:endParaRPr lang="en-US" dirty="0"/>
          </a:p>
        </p:txBody>
      </p:sp>
      <p:sp>
        <p:nvSpPr>
          <p:cNvPr id="3" name="Content Placeholder 2"/>
          <p:cNvSpPr>
            <a:spLocks noGrp="1"/>
          </p:cNvSpPr>
          <p:nvPr>
            <p:ph sz="quarter" idx="1"/>
          </p:nvPr>
        </p:nvSpPr>
        <p:spPr/>
        <p:txBody>
          <a:bodyPr/>
          <a:lstStyle/>
          <a:p>
            <a:r>
              <a:rPr lang="en-US" dirty="0"/>
              <a:t>D</a:t>
            </a:r>
            <a:r>
              <a:rPr lang="en-US" dirty="0" smtClean="0"/>
              <a:t>efines </a:t>
            </a:r>
            <a:r>
              <a:rPr lang="en-US" dirty="0"/>
              <a:t>a </a:t>
            </a:r>
            <a:r>
              <a:rPr lang="en-US" b="1" dirty="0"/>
              <a:t>password </a:t>
            </a:r>
            <a:r>
              <a:rPr lang="en-US" b="1" dirty="0" smtClean="0"/>
              <a:t>field</a:t>
            </a:r>
            <a:r>
              <a:rPr lang="en-US" dirty="0"/>
              <a:t>.</a:t>
            </a:r>
            <a:endParaRPr lang="en-US" dirty="0" smtClean="0"/>
          </a:p>
          <a:p>
            <a:r>
              <a:rPr lang="en-US" dirty="0" smtClean="0"/>
              <a:t>&lt;</a:t>
            </a:r>
            <a:r>
              <a:rPr lang="en-US" dirty="0"/>
              <a:t>INPUT TYPE=“PASSWORD”&gt; </a:t>
            </a:r>
          </a:p>
          <a:p>
            <a:pPr lvl="1"/>
            <a:r>
              <a:rPr lang="en-US" dirty="0" smtClean="0"/>
              <a:t>Name </a:t>
            </a:r>
          </a:p>
          <a:p>
            <a:pPr lvl="1"/>
            <a:r>
              <a:rPr lang="en-US" dirty="0" smtClean="0"/>
              <a:t>Size </a:t>
            </a:r>
          </a:p>
          <a:p>
            <a:pPr lvl="1"/>
            <a:r>
              <a:rPr lang="en-US" dirty="0" smtClean="0"/>
              <a:t>Value </a:t>
            </a:r>
          </a:p>
          <a:p>
            <a:pPr lvl="1"/>
            <a:r>
              <a:rPr lang="en-US" dirty="0" err="1" smtClean="0"/>
              <a:t>Maxlength</a:t>
            </a:r>
            <a:endParaRPr lang="en-US" dirty="0" smtClean="0"/>
          </a:p>
          <a:p>
            <a:pPr lvl="1"/>
            <a:r>
              <a:rPr lang="en-US" dirty="0" smtClean="0"/>
              <a:t>Required </a:t>
            </a:r>
          </a:p>
          <a:p>
            <a:pPr lvl="1"/>
            <a:r>
              <a:rPr lang="en-US" dirty="0" smtClean="0"/>
              <a:t>Placeholder</a:t>
            </a:r>
            <a:endParaRPr lang="en-US" dirty="0"/>
          </a:p>
        </p:txBody>
      </p:sp>
    </p:spTree>
    <p:extLst>
      <p:ext uri="{BB962C8B-B14F-4D97-AF65-F5344CB8AC3E}">
        <p14:creationId xmlns:p14="http://schemas.microsoft.com/office/powerpoint/2010/main" val="448621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sz="quarter" idx="1"/>
          </p:nvPr>
        </p:nvPicPr>
        <p:blipFill rotWithShape="1">
          <a:blip r:embed="rId2"/>
          <a:srcRect b="8218"/>
          <a:stretch/>
        </p:blipFill>
        <p:spPr>
          <a:xfrm>
            <a:off x="457200" y="1937775"/>
            <a:ext cx="7467600" cy="3853425"/>
          </a:xfrm>
          <a:prstGeom prst="rect">
            <a:avLst/>
          </a:prstGeom>
        </p:spPr>
      </p:pic>
    </p:spTree>
    <p:extLst>
      <p:ext uri="{BB962C8B-B14F-4D97-AF65-F5344CB8AC3E}">
        <p14:creationId xmlns:p14="http://schemas.microsoft.com/office/powerpoint/2010/main" val="2685295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72530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Hidden</a:t>
            </a:r>
            <a:endParaRPr lang="en-US" dirty="0"/>
          </a:p>
        </p:txBody>
      </p:sp>
      <p:sp>
        <p:nvSpPr>
          <p:cNvPr id="3" name="Content Placeholder 2"/>
          <p:cNvSpPr>
            <a:spLocks noGrp="1"/>
          </p:cNvSpPr>
          <p:nvPr>
            <p:ph sz="quarter" idx="1"/>
          </p:nvPr>
        </p:nvSpPr>
        <p:spPr>
          <a:xfrm>
            <a:off x="457200" y="1600200"/>
            <a:ext cx="7543800" cy="4873752"/>
          </a:xfrm>
        </p:spPr>
        <p:txBody>
          <a:bodyPr/>
          <a:lstStyle/>
          <a:p>
            <a:pPr algn="just"/>
            <a:r>
              <a:rPr lang="en-US" dirty="0"/>
              <a:t>D</a:t>
            </a:r>
            <a:r>
              <a:rPr lang="en-US" dirty="0" smtClean="0"/>
              <a:t>efines </a:t>
            </a:r>
            <a:r>
              <a:rPr lang="en-US" dirty="0"/>
              <a:t>a hidden input field (not visible to a user).</a:t>
            </a:r>
            <a:endParaRPr lang="en-US" dirty="0" smtClean="0"/>
          </a:p>
          <a:p>
            <a:pPr algn="just"/>
            <a:r>
              <a:rPr lang="en-US" dirty="0" smtClean="0"/>
              <a:t>&lt;</a:t>
            </a:r>
            <a:r>
              <a:rPr lang="en-US" dirty="0"/>
              <a:t>INPUT TYPE=“HIDDEN”&gt;</a:t>
            </a:r>
          </a:p>
          <a:p>
            <a:pPr lvl="1"/>
            <a:r>
              <a:rPr lang="en-US" dirty="0"/>
              <a:t>Name </a:t>
            </a:r>
          </a:p>
          <a:p>
            <a:pPr lvl="1"/>
            <a:r>
              <a:rPr lang="en-US" dirty="0"/>
              <a:t>Size </a:t>
            </a:r>
          </a:p>
          <a:p>
            <a:pPr lvl="1"/>
            <a:r>
              <a:rPr lang="en-US" dirty="0"/>
              <a:t>Value </a:t>
            </a:r>
          </a:p>
          <a:p>
            <a:pPr lvl="1"/>
            <a:r>
              <a:rPr lang="en-US" dirty="0" err="1"/>
              <a:t>Maxlength</a:t>
            </a:r>
            <a:endParaRPr lang="en-US" dirty="0"/>
          </a:p>
          <a:p>
            <a:pPr lvl="1"/>
            <a:r>
              <a:rPr lang="en-US" dirty="0"/>
              <a:t>Required </a:t>
            </a:r>
          </a:p>
          <a:p>
            <a:pPr algn="just"/>
            <a:r>
              <a:rPr lang="en-US" dirty="0" smtClean="0"/>
              <a:t>These </a:t>
            </a:r>
            <a:r>
              <a:rPr lang="en-US" dirty="0"/>
              <a:t>fields </a:t>
            </a:r>
            <a:r>
              <a:rPr lang="en-US" dirty="0" smtClean="0"/>
              <a:t>provide </a:t>
            </a:r>
            <a:r>
              <a:rPr lang="en-US" dirty="0"/>
              <a:t>a means for servers to store state information with a </a:t>
            </a:r>
            <a:r>
              <a:rPr lang="en-US" dirty="0" smtClean="0"/>
              <a:t>form.</a:t>
            </a:r>
          </a:p>
          <a:p>
            <a:pPr algn="just"/>
            <a:r>
              <a:rPr lang="en-US" dirty="0" smtClean="0"/>
              <a:t>This </a:t>
            </a:r>
            <a:r>
              <a:rPr lang="en-US" dirty="0"/>
              <a:t>will be </a:t>
            </a:r>
            <a:r>
              <a:rPr lang="en-US" dirty="0" smtClean="0"/>
              <a:t>pass </a:t>
            </a:r>
            <a:r>
              <a:rPr lang="en-US" dirty="0"/>
              <a:t>back to </a:t>
            </a:r>
            <a:r>
              <a:rPr lang="en-US" dirty="0" smtClean="0"/>
              <a:t>server </a:t>
            </a:r>
            <a:r>
              <a:rPr lang="en-US" dirty="0"/>
              <a:t>when </a:t>
            </a:r>
            <a:r>
              <a:rPr lang="en-US" dirty="0" smtClean="0"/>
              <a:t>form </a:t>
            </a:r>
            <a:r>
              <a:rPr lang="en-US" dirty="0"/>
              <a:t>is submitted, using </a:t>
            </a:r>
            <a:r>
              <a:rPr lang="en-US" dirty="0" smtClean="0"/>
              <a:t>name/value </a:t>
            </a:r>
            <a:r>
              <a:rPr lang="en-US" dirty="0"/>
              <a:t>pair defined by </a:t>
            </a:r>
            <a:r>
              <a:rPr lang="en-US" dirty="0" smtClean="0"/>
              <a:t>corresponding </a:t>
            </a:r>
            <a:r>
              <a:rPr lang="en-US" dirty="0"/>
              <a:t>attributes.</a:t>
            </a:r>
          </a:p>
        </p:txBody>
      </p:sp>
    </p:spTree>
    <p:extLst>
      <p:ext uri="{BB962C8B-B14F-4D97-AF65-F5344CB8AC3E}">
        <p14:creationId xmlns:p14="http://schemas.microsoft.com/office/powerpoint/2010/main" val="775909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10033"/>
          <a:stretch/>
        </p:blipFill>
        <p:spPr>
          <a:xfrm>
            <a:off x="457200" y="1937775"/>
            <a:ext cx="7467600" cy="3777225"/>
          </a:xfrm>
          <a:prstGeom prst="rect">
            <a:avLst/>
          </a:prstGeom>
        </p:spPr>
      </p:pic>
    </p:spTree>
    <p:extLst>
      <p:ext uri="{BB962C8B-B14F-4D97-AF65-F5344CB8AC3E}">
        <p14:creationId xmlns:p14="http://schemas.microsoft.com/office/powerpoint/2010/main" val="281145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sz="quarter"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543800"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5833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Checkbox</a:t>
            </a:r>
            <a:endParaRPr lang="en-US" dirty="0"/>
          </a:p>
        </p:txBody>
      </p:sp>
      <p:sp>
        <p:nvSpPr>
          <p:cNvPr id="3" name="Content Placeholder 2"/>
          <p:cNvSpPr>
            <a:spLocks noGrp="1"/>
          </p:cNvSpPr>
          <p:nvPr>
            <p:ph sz="quarter" idx="1"/>
          </p:nvPr>
        </p:nvSpPr>
        <p:spPr/>
        <p:txBody>
          <a:bodyPr/>
          <a:lstStyle/>
          <a:p>
            <a:r>
              <a:rPr lang="en-US" dirty="0"/>
              <a:t>Checkboxes let a user select ZERO or MORE options of a limited number of choices.</a:t>
            </a:r>
            <a:endParaRPr lang="en-US" dirty="0" smtClean="0"/>
          </a:p>
          <a:p>
            <a:r>
              <a:rPr lang="en-US" dirty="0" smtClean="0"/>
              <a:t>&lt;</a:t>
            </a:r>
            <a:r>
              <a:rPr lang="en-US" dirty="0"/>
              <a:t>INPUT TYPE=“CHECKBOX”&gt; </a:t>
            </a:r>
          </a:p>
          <a:p>
            <a:pPr lvl="1"/>
            <a:r>
              <a:rPr lang="en-US" dirty="0" smtClean="0"/>
              <a:t>Checked </a:t>
            </a:r>
          </a:p>
          <a:p>
            <a:pPr lvl="1"/>
            <a:r>
              <a:rPr lang="en-US" dirty="0" smtClean="0"/>
              <a:t>Name </a:t>
            </a:r>
          </a:p>
          <a:p>
            <a:pPr lvl="1"/>
            <a:r>
              <a:rPr lang="en-US" dirty="0" smtClean="0"/>
              <a:t>Value </a:t>
            </a:r>
          </a:p>
        </p:txBody>
      </p:sp>
    </p:spTree>
    <p:extLst>
      <p:ext uri="{BB962C8B-B14F-4D97-AF65-F5344CB8AC3E}">
        <p14:creationId xmlns:p14="http://schemas.microsoft.com/office/powerpoint/2010/main" val="3037558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10033"/>
          <a:stretch/>
        </p:blipFill>
        <p:spPr>
          <a:xfrm>
            <a:off x="457200" y="1937775"/>
            <a:ext cx="7467600" cy="3777225"/>
          </a:xfrm>
          <a:prstGeom prst="rect">
            <a:avLst/>
          </a:prstGeom>
        </p:spPr>
      </p:pic>
    </p:spTree>
    <p:extLst>
      <p:ext uri="{BB962C8B-B14F-4D97-AF65-F5344CB8AC3E}">
        <p14:creationId xmlns:p14="http://schemas.microsoft.com/office/powerpoint/2010/main" val="2135097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sz="quarter"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543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213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HTML Forms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435361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Radio</a:t>
            </a:r>
            <a:endParaRPr lang="en-US" dirty="0"/>
          </a:p>
        </p:txBody>
      </p:sp>
      <p:sp>
        <p:nvSpPr>
          <p:cNvPr id="3" name="Content Placeholder 2"/>
          <p:cNvSpPr>
            <a:spLocks noGrp="1"/>
          </p:cNvSpPr>
          <p:nvPr>
            <p:ph sz="quarter" idx="1"/>
          </p:nvPr>
        </p:nvSpPr>
        <p:spPr/>
        <p:txBody>
          <a:bodyPr/>
          <a:lstStyle/>
          <a:p>
            <a:r>
              <a:rPr lang="en-US" dirty="0"/>
              <a:t>Radio buttons let a user select ONLY ONE of a limited number of </a:t>
            </a:r>
            <a:r>
              <a:rPr lang="en-US" dirty="0" smtClean="0"/>
              <a:t>choices.</a:t>
            </a:r>
          </a:p>
          <a:p>
            <a:r>
              <a:rPr lang="en-US" dirty="0" smtClean="0"/>
              <a:t>&lt;</a:t>
            </a:r>
            <a:r>
              <a:rPr lang="en-US" dirty="0"/>
              <a:t>INPUT TYPE=“RADIO”&gt; </a:t>
            </a:r>
          </a:p>
          <a:p>
            <a:pPr lvl="1"/>
            <a:r>
              <a:rPr lang="en-US" dirty="0" smtClean="0"/>
              <a:t>CHECKED </a:t>
            </a:r>
            <a:endParaRPr lang="en-US" dirty="0"/>
          </a:p>
          <a:p>
            <a:pPr lvl="1"/>
            <a:r>
              <a:rPr lang="en-US" dirty="0" smtClean="0"/>
              <a:t>NAME </a:t>
            </a:r>
            <a:endParaRPr lang="en-US" dirty="0"/>
          </a:p>
          <a:p>
            <a:pPr lvl="1"/>
            <a:r>
              <a:rPr lang="en-US" dirty="0" smtClean="0"/>
              <a:t>VALUE </a:t>
            </a:r>
            <a:endParaRPr lang="en-US" dirty="0"/>
          </a:p>
        </p:txBody>
      </p:sp>
    </p:spTree>
    <p:extLst>
      <p:ext uri="{BB962C8B-B14F-4D97-AF65-F5344CB8AC3E}">
        <p14:creationId xmlns:p14="http://schemas.microsoft.com/office/powerpoint/2010/main" val="4206327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1063697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46760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0587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Email</a:t>
            </a:r>
            <a:endParaRPr lang="en-US" dirty="0"/>
          </a:p>
        </p:txBody>
      </p:sp>
      <p:sp>
        <p:nvSpPr>
          <p:cNvPr id="3" name="Content Placeholder 2"/>
          <p:cNvSpPr>
            <a:spLocks noGrp="1"/>
          </p:cNvSpPr>
          <p:nvPr>
            <p:ph sz="quarter" idx="1"/>
          </p:nvPr>
        </p:nvSpPr>
        <p:spPr/>
        <p:txBody>
          <a:bodyPr/>
          <a:lstStyle/>
          <a:p>
            <a:r>
              <a:rPr lang="en-US" dirty="0" smtClean="0"/>
              <a:t>It is </a:t>
            </a:r>
            <a:r>
              <a:rPr lang="en-US" dirty="0"/>
              <a:t>used for input fields that should contain an e-mail address</a:t>
            </a:r>
            <a:r>
              <a:rPr lang="en-US" dirty="0" smtClean="0"/>
              <a:t>.</a:t>
            </a:r>
          </a:p>
          <a:p>
            <a:r>
              <a:rPr lang="en-US" dirty="0"/>
              <a:t>&lt;INPUT TYPE</a:t>
            </a:r>
            <a:r>
              <a:rPr lang="en-US" dirty="0" smtClean="0"/>
              <a:t>=“EMAIL”&gt;  </a:t>
            </a:r>
            <a:endParaRPr lang="en-US" dirty="0"/>
          </a:p>
          <a:p>
            <a:pPr lvl="1"/>
            <a:r>
              <a:rPr lang="en-US" dirty="0" smtClean="0"/>
              <a:t>Name </a:t>
            </a:r>
          </a:p>
          <a:p>
            <a:pPr lvl="1"/>
            <a:r>
              <a:rPr lang="en-US" dirty="0" smtClean="0"/>
              <a:t>Value </a:t>
            </a:r>
          </a:p>
          <a:p>
            <a:pPr lvl="1"/>
            <a:r>
              <a:rPr lang="en-US" dirty="0" smtClean="0"/>
              <a:t>Placeholder</a:t>
            </a:r>
          </a:p>
          <a:p>
            <a:pPr lvl="1"/>
            <a:r>
              <a:rPr lang="en-US" dirty="0" smtClean="0"/>
              <a:t>Required</a:t>
            </a:r>
          </a:p>
          <a:p>
            <a:pPr lvl="1"/>
            <a:r>
              <a:rPr lang="en-US" dirty="0" smtClean="0"/>
              <a:t>Multiple(Separated by coma)</a:t>
            </a:r>
          </a:p>
          <a:p>
            <a:pPr lvl="1"/>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787991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3397478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a:blip r:embed="rId2"/>
          <a:stretch>
            <a:fillRect/>
          </a:stretch>
        </p:blipFill>
        <p:spPr>
          <a:xfrm>
            <a:off x="457200" y="1937775"/>
            <a:ext cx="7467600" cy="4198474"/>
          </a:xfrm>
          <a:prstGeom prst="rect">
            <a:avLst/>
          </a:prstGeom>
        </p:spPr>
      </p:pic>
    </p:spTree>
    <p:extLst>
      <p:ext uri="{BB962C8B-B14F-4D97-AF65-F5344CB8AC3E}">
        <p14:creationId xmlns:p14="http://schemas.microsoft.com/office/powerpoint/2010/main" val="1546195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Color</a:t>
            </a:r>
            <a:endParaRPr lang="en-US" dirty="0"/>
          </a:p>
        </p:txBody>
      </p:sp>
      <p:sp>
        <p:nvSpPr>
          <p:cNvPr id="3" name="Content Placeholder 2"/>
          <p:cNvSpPr>
            <a:spLocks noGrp="1"/>
          </p:cNvSpPr>
          <p:nvPr>
            <p:ph sz="quarter" idx="1"/>
          </p:nvPr>
        </p:nvSpPr>
        <p:spPr/>
        <p:txBody>
          <a:bodyPr/>
          <a:lstStyle/>
          <a:p>
            <a:r>
              <a:rPr lang="en-US" dirty="0" smtClean="0"/>
              <a:t>It is </a:t>
            </a:r>
            <a:r>
              <a:rPr lang="en-US" dirty="0"/>
              <a:t>used for input fields that should contain a color</a:t>
            </a:r>
            <a:r>
              <a:rPr lang="en-US" dirty="0" smtClean="0"/>
              <a:t>.</a:t>
            </a:r>
          </a:p>
          <a:p>
            <a:r>
              <a:rPr lang="en-US" dirty="0"/>
              <a:t>&lt;INPUT TYPE</a:t>
            </a:r>
            <a:r>
              <a:rPr lang="en-US" dirty="0" smtClean="0"/>
              <a:t>=“COLOR”&gt;  </a:t>
            </a:r>
            <a:endParaRPr lang="en-US" dirty="0"/>
          </a:p>
          <a:p>
            <a:pPr lvl="1"/>
            <a:r>
              <a:rPr lang="en-US" dirty="0" smtClean="0"/>
              <a:t>Name </a:t>
            </a:r>
            <a:endParaRPr lang="en-US" dirty="0"/>
          </a:p>
          <a:p>
            <a:endParaRPr lang="en-US" dirty="0"/>
          </a:p>
        </p:txBody>
      </p:sp>
    </p:spTree>
    <p:extLst>
      <p:ext uri="{BB962C8B-B14F-4D97-AF65-F5344CB8AC3E}">
        <p14:creationId xmlns:p14="http://schemas.microsoft.com/office/powerpoint/2010/main" val="3693971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661462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Type</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3491083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Date</a:t>
            </a:r>
            <a:endParaRPr lang="en-US" dirty="0"/>
          </a:p>
        </p:txBody>
      </p:sp>
      <p:sp>
        <p:nvSpPr>
          <p:cNvPr id="3" name="Content Placeholder 2"/>
          <p:cNvSpPr>
            <a:spLocks noGrp="1"/>
          </p:cNvSpPr>
          <p:nvPr>
            <p:ph sz="quarter" idx="1"/>
          </p:nvPr>
        </p:nvSpPr>
        <p:spPr/>
        <p:txBody>
          <a:bodyPr/>
          <a:lstStyle/>
          <a:p>
            <a:r>
              <a:rPr lang="en-US" dirty="0" smtClean="0"/>
              <a:t>It is </a:t>
            </a:r>
            <a:r>
              <a:rPr lang="en-US" dirty="0"/>
              <a:t>used for input fields that should contain a date</a:t>
            </a:r>
            <a:r>
              <a:rPr lang="en-US" dirty="0" smtClean="0"/>
              <a:t>.</a:t>
            </a:r>
          </a:p>
          <a:p>
            <a:r>
              <a:rPr lang="en-US" dirty="0"/>
              <a:t>&lt;INPUT TYPE</a:t>
            </a:r>
            <a:r>
              <a:rPr lang="en-US" dirty="0" smtClean="0"/>
              <a:t>=“DATE”&gt;  </a:t>
            </a:r>
            <a:endParaRPr lang="en-US" dirty="0"/>
          </a:p>
          <a:p>
            <a:pPr lvl="1"/>
            <a:r>
              <a:rPr lang="en-US" dirty="0"/>
              <a:t>Name </a:t>
            </a:r>
          </a:p>
          <a:p>
            <a:pPr lvl="1"/>
            <a:r>
              <a:rPr lang="en-US" dirty="0" smtClean="0"/>
              <a:t>Min</a:t>
            </a:r>
          </a:p>
          <a:p>
            <a:pPr lvl="1"/>
            <a:r>
              <a:rPr lang="en-US" dirty="0" smtClean="0"/>
              <a:t>Max</a:t>
            </a:r>
          </a:p>
          <a:p>
            <a:r>
              <a:rPr lang="en-US" dirty="0" smtClean="0"/>
              <a:t>INPUT TYPE TIME</a:t>
            </a:r>
          </a:p>
          <a:p>
            <a:r>
              <a:rPr lang="en-US" dirty="0"/>
              <a:t>It is used for input fields that should contain a date.</a:t>
            </a:r>
          </a:p>
          <a:p>
            <a:r>
              <a:rPr lang="en-US" dirty="0"/>
              <a:t>&lt;INPUT TYPE</a:t>
            </a:r>
            <a:r>
              <a:rPr lang="en-US" dirty="0" smtClean="0"/>
              <a:t>=“TIME”&gt;  </a:t>
            </a:r>
            <a:endParaRPr lang="en-US" dirty="0"/>
          </a:p>
          <a:p>
            <a:pPr lvl="1"/>
            <a:r>
              <a:rPr lang="en-US" dirty="0"/>
              <a:t>Name </a:t>
            </a:r>
            <a:endParaRPr lang="en-US" dirty="0" smtClean="0"/>
          </a:p>
          <a:p>
            <a:pPr marL="365760" lvl="1" indent="0">
              <a:buNone/>
            </a:pPr>
            <a:endParaRPr lang="en-US" dirty="0"/>
          </a:p>
          <a:p>
            <a:endParaRPr lang="en-US" dirty="0"/>
          </a:p>
        </p:txBody>
      </p:sp>
    </p:spTree>
    <p:extLst>
      <p:ext uri="{BB962C8B-B14F-4D97-AF65-F5344CB8AC3E}">
        <p14:creationId xmlns:p14="http://schemas.microsoft.com/office/powerpoint/2010/main" val="803470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HTML </a:t>
            </a:r>
            <a:r>
              <a:rPr lang="en-US" dirty="0" smtClean="0"/>
              <a:t>Forms</a:t>
            </a:r>
            <a:endParaRPr lang="en-US" dirty="0"/>
          </a:p>
        </p:txBody>
      </p:sp>
      <p:sp>
        <p:nvSpPr>
          <p:cNvPr id="3" name="Content Placeholder 2"/>
          <p:cNvSpPr>
            <a:spLocks noGrp="1"/>
          </p:cNvSpPr>
          <p:nvPr>
            <p:ph sz="quarter" idx="1"/>
          </p:nvPr>
        </p:nvSpPr>
        <p:spPr/>
        <p:txBody>
          <a:bodyPr>
            <a:normAutofit fontScale="92500"/>
          </a:bodyPr>
          <a:lstStyle/>
          <a:p>
            <a:pPr algn="just"/>
            <a:r>
              <a:rPr lang="en-US" dirty="0"/>
              <a:t>HTML Forms are required, when you want to collect some data from the site visitor. For example, during user registration you would like to collect information such as name, email address, credit card, etc.</a:t>
            </a:r>
            <a:endParaRPr lang="en-US" dirty="0" smtClean="0"/>
          </a:p>
          <a:p>
            <a:pPr algn="just"/>
            <a:r>
              <a:rPr lang="en-US" dirty="0" smtClean="0"/>
              <a:t>Forms </a:t>
            </a:r>
            <a:r>
              <a:rPr lang="en-US" dirty="0"/>
              <a:t>provide a means of submitting information from </a:t>
            </a:r>
            <a:r>
              <a:rPr lang="en-US" dirty="0" smtClean="0"/>
              <a:t>client </a:t>
            </a:r>
            <a:r>
              <a:rPr lang="en-US" dirty="0"/>
              <a:t>to the </a:t>
            </a:r>
            <a:r>
              <a:rPr lang="en-US" dirty="0" smtClean="0"/>
              <a:t>server.</a:t>
            </a:r>
            <a:endParaRPr lang="en-US" dirty="0"/>
          </a:p>
          <a:p>
            <a:pPr algn="just"/>
            <a:r>
              <a:rPr lang="en-US" dirty="0" smtClean="0"/>
              <a:t>HTML </a:t>
            </a:r>
            <a:r>
              <a:rPr lang="en-US" dirty="0"/>
              <a:t>supports tags for creating forms, however, it does not process the </a:t>
            </a:r>
            <a:r>
              <a:rPr lang="en-US" dirty="0" smtClean="0"/>
              <a:t>information.</a:t>
            </a:r>
            <a:endParaRPr lang="en-US" dirty="0"/>
          </a:p>
          <a:p>
            <a:pPr algn="just"/>
            <a:r>
              <a:rPr lang="en-US" dirty="0" smtClean="0"/>
              <a:t>Use </a:t>
            </a:r>
            <a:r>
              <a:rPr lang="en-US" dirty="0"/>
              <a:t>server-side script to process form </a:t>
            </a:r>
            <a:r>
              <a:rPr lang="en-US" dirty="0" smtClean="0"/>
              <a:t>information </a:t>
            </a:r>
            <a:r>
              <a:rPr lang="en-US" dirty="0"/>
              <a:t>such as CGI, ASP Script or PHP script etc</a:t>
            </a:r>
            <a:r>
              <a:rPr lang="en-US" dirty="0" smtClean="0"/>
              <a:t>.</a:t>
            </a:r>
            <a:endParaRPr lang="en-US" dirty="0"/>
          </a:p>
          <a:p>
            <a:pPr algn="just"/>
            <a:r>
              <a:rPr lang="en-US" dirty="0" smtClean="0"/>
              <a:t>Server-side </a:t>
            </a:r>
            <a:r>
              <a:rPr lang="en-US" dirty="0"/>
              <a:t>script runs on </a:t>
            </a:r>
            <a:r>
              <a:rPr lang="en-US" dirty="0" smtClean="0"/>
              <a:t>Web </a:t>
            </a:r>
            <a:r>
              <a:rPr lang="en-US" dirty="0"/>
              <a:t>server and receives data from a form and uses it to perform a set of </a:t>
            </a:r>
            <a:r>
              <a:rPr lang="en-US" dirty="0" smtClean="0"/>
              <a:t>tasks.</a:t>
            </a:r>
          </a:p>
        </p:txBody>
      </p:sp>
    </p:spTree>
    <p:extLst>
      <p:ext uri="{BB962C8B-B14F-4D97-AF65-F5344CB8AC3E}">
        <p14:creationId xmlns:p14="http://schemas.microsoft.com/office/powerpoint/2010/main" val="23051395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376243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10" name="Content Placeholder 9"/>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1485379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a:t>
            </a:r>
            <a:r>
              <a:rPr lang="en-US" dirty="0" err="1" smtClean="0"/>
              <a:t>Datetime</a:t>
            </a:r>
            <a:r>
              <a:rPr lang="en-US" dirty="0" smtClean="0"/>
              <a:t>-Local</a:t>
            </a:r>
            <a:endParaRPr lang="en-US" dirty="0"/>
          </a:p>
        </p:txBody>
      </p:sp>
      <p:sp>
        <p:nvSpPr>
          <p:cNvPr id="3" name="Content Placeholder 2"/>
          <p:cNvSpPr>
            <a:spLocks noGrp="1"/>
          </p:cNvSpPr>
          <p:nvPr>
            <p:ph sz="quarter" idx="1"/>
          </p:nvPr>
        </p:nvSpPr>
        <p:spPr/>
        <p:txBody>
          <a:bodyPr/>
          <a:lstStyle/>
          <a:p>
            <a:r>
              <a:rPr lang="en-US" dirty="0" smtClean="0"/>
              <a:t>It specifies </a:t>
            </a:r>
            <a:r>
              <a:rPr lang="en-US" dirty="0"/>
              <a:t>a date and time input field, with no time zone</a:t>
            </a:r>
            <a:r>
              <a:rPr lang="en-US" dirty="0" smtClean="0"/>
              <a:t>.</a:t>
            </a:r>
          </a:p>
          <a:p>
            <a:r>
              <a:rPr lang="en-US" dirty="0"/>
              <a:t>&lt;INPUT TYPE=“</a:t>
            </a:r>
            <a:r>
              <a:rPr lang="en-US" dirty="0" smtClean="0"/>
              <a:t>DATETIME-LOCAL”&gt;  </a:t>
            </a:r>
            <a:endParaRPr lang="en-US" dirty="0"/>
          </a:p>
          <a:p>
            <a:pPr lvl="1"/>
            <a:r>
              <a:rPr lang="en-US" dirty="0"/>
              <a:t>Name </a:t>
            </a:r>
            <a:endParaRPr lang="en-US" dirty="0" smtClean="0"/>
          </a:p>
          <a:p>
            <a:endParaRPr lang="en-US" dirty="0" smtClean="0"/>
          </a:p>
          <a:p>
            <a:endParaRPr lang="en-US" dirty="0"/>
          </a:p>
        </p:txBody>
      </p:sp>
    </p:spTree>
    <p:extLst>
      <p:ext uri="{BB962C8B-B14F-4D97-AF65-F5344CB8AC3E}">
        <p14:creationId xmlns:p14="http://schemas.microsoft.com/office/powerpoint/2010/main" val="3171640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sz="quarter" idx="1"/>
          </p:nvPr>
        </p:nvPicPr>
        <p:blipFill rotWithShape="1">
          <a:blip r:embed="rId2"/>
          <a:srcRect r="1020" b="8218"/>
          <a:stretch/>
        </p:blipFill>
        <p:spPr>
          <a:xfrm>
            <a:off x="457200" y="1937775"/>
            <a:ext cx="7391400" cy="3853425"/>
          </a:xfrm>
          <a:prstGeom prst="rect">
            <a:avLst/>
          </a:prstGeom>
        </p:spPr>
      </p:pic>
    </p:spTree>
    <p:extLst>
      <p:ext uri="{BB962C8B-B14F-4D97-AF65-F5344CB8AC3E}">
        <p14:creationId xmlns:p14="http://schemas.microsoft.com/office/powerpoint/2010/main" val="1515637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2464974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range</a:t>
            </a:r>
            <a:endParaRPr lang="en-US" dirty="0"/>
          </a:p>
        </p:txBody>
      </p:sp>
      <p:sp>
        <p:nvSpPr>
          <p:cNvPr id="3" name="Content Placeholder 2"/>
          <p:cNvSpPr>
            <a:spLocks noGrp="1"/>
          </p:cNvSpPr>
          <p:nvPr>
            <p:ph sz="quarter" idx="1"/>
          </p:nvPr>
        </p:nvSpPr>
        <p:spPr/>
        <p:txBody>
          <a:bodyPr/>
          <a:lstStyle/>
          <a:p>
            <a:r>
              <a:rPr lang="en-US" dirty="0"/>
              <a:t>It specifies a </a:t>
            </a:r>
            <a:r>
              <a:rPr lang="en-US" dirty="0" smtClean="0"/>
              <a:t>range of data.</a:t>
            </a:r>
          </a:p>
          <a:p>
            <a:r>
              <a:rPr lang="en-US" dirty="0" smtClean="0"/>
              <a:t>&lt;INPUT </a:t>
            </a:r>
            <a:r>
              <a:rPr lang="en-US" dirty="0"/>
              <a:t>TYPE</a:t>
            </a:r>
            <a:r>
              <a:rPr lang="en-US" dirty="0" smtClean="0"/>
              <a:t>=“RANGE”&gt;  </a:t>
            </a:r>
            <a:endParaRPr lang="en-US" dirty="0"/>
          </a:p>
          <a:p>
            <a:pPr lvl="1"/>
            <a:r>
              <a:rPr lang="en-US" dirty="0"/>
              <a:t>Name </a:t>
            </a:r>
            <a:endParaRPr lang="en-US" dirty="0" smtClean="0"/>
          </a:p>
          <a:p>
            <a:pPr lvl="1"/>
            <a:r>
              <a:rPr lang="en-US" dirty="0" smtClean="0"/>
              <a:t>Min</a:t>
            </a:r>
          </a:p>
          <a:p>
            <a:pPr lvl="1"/>
            <a:r>
              <a:rPr lang="en-US" dirty="0" smtClean="0"/>
              <a:t>Max</a:t>
            </a:r>
            <a:endParaRPr lang="en-US" dirty="0"/>
          </a:p>
          <a:p>
            <a:endParaRPr lang="en-US" dirty="0"/>
          </a:p>
        </p:txBody>
      </p:sp>
    </p:spTree>
    <p:extLst>
      <p:ext uri="{BB962C8B-B14F-4D97-AF65-F5344CB8AC3E}">
        <p14:creationId xmlns:p14="http://schemas.microsoft.com/office/powerpoint/2010/main" val="689389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sz="quarter" idx="1"/>
          </p:nvPr>
        </p:nvPicPr>
        <p:blipFill rotWithShape="1">
          <a:blip r:embed="rId2"/>
          <a:srcRect r="1020" b="8218"/>
          <a:stretch/>
        </p:blipFill>
        <p:spPr>
          <a:xfrm>
            <a:off x="457200" y="1937775"/>
            <a:ext cx="7391400" cy="3853425"/>
          </a:xfrm>
          <a:prstGeom prst="rect">
            <a:avLst/>
          </a:prstGeom>
        </p:spPr>
      </p:pic>
    </p:spTree>
    <p:extLst>
      <p:ext uri="{BB962C8B-B14F-4D97-AF65-F5344CB8AC3E}">
        <p14:creationId xmlns:p14="http://schemas.microsoft.com/office/powerpoint/2010/main" val="3902800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1068396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a:t>
            </a:r>
            <a:r>
              <a:rPr lang="en-US" dirty="0" err="1" smtClean="0"/>
              <a:t>FilE</a:t>
            </a:r>
            <a:endParaRPr lang="en-US" dirty="0"/>
          </a:p>
        </p:txBody>
      </p:sp>
      <p:sp>
        <p:nvSpPr>
          <p:cNvPr id="3" name="Content Placeholder 2"/>
          <p:cNvSpPr>
            <a:spLocks noGrp="1"/>
          </p:cNvSpPr>
          <p:nvPr>
            <p:ph sz="quarter" idx="1"/>
          </p:nvPr>
        </p:nvSpPr>
        <p:spPr/>
        <p:txBody>
          <a:bodyPr/>
          <a:lstStyle/>
          <a:p>
            <a:r>
              <a:rPr lang="en-US" dirty="0"/>
              <a:t>D</a:t>
            </a:r>
            <a:r>
              <a:rPr lang="en-US" dirty="0" smtClean="0"/>
              <a:t>efines </a:t>
            </a:r>
            <a:r>
              <a:rPr lang="en-US" dirty="0"/>
              <a:t>a file-select field and a "Browse" button for file uploads</a:t>
            </a:r>
            <a:r>
              <a:rPr lang="en-US" dirty="0" smtClean="0"/>
              <a:t>.</a:t>
            </a:r>
          </a:p>
          <a:p>
            <a:r>
              <a:rPr lang="en-US" dirty="0"/>
              <a:t>&lt;INPUT TYPE</a:t>
            </a:r>
            <a:r>
              <a:rPr lang="en-US" dirty="0" smtClean="0"/>
              <a:t>=“FILE”&gt;  </a:t>
            </a:r>
            <a:endParaRPr lang="en-US" dirty="0"/>
          </a:p>
          <a:p>
            <a:pPr lvl="1"/>
            <a:r>
              <a:rPr lang="en-US" dirty="0"/>
              <a:t>Name </a:t>
            </a:r>
            <a:endParaRPr lang="en-US" dirty="0" smtClean="0"/>
          </a:p>
          <a:p>
            <a:pPr lvl="1"/>
            <a:r>
              <a:rPr lang="en-US" smtClean="0"/>
              <a:t>Multiple</a:t>
            </a:r>
            <a:endParaRPr lang="en-US" dirty="0" smtClean="0"/>
          </a:p>
          <a:p>
            <a:endParaRPr lang="en-US" dirty="0"/>
          </a:p>
        </p:txBody>
      </p:sp>
    </p:spTree>
    <p:extLst>
      <p:ext uri="{BB962C8B-B14F-4D97-AF65-F5344CB8AC3E}">
        <p14:creationId xmlns:p14="http://schemas.microsoft.com/office/powerpoint/2010/main" val="3234043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10033"/>
          <a:stretch/>
        </p:blipFill>
        <p:spPr>
          <a:xfrm>
            <a:off x="457200" y="1937775"/>
            <a:ext cx="7467600" cy="3777225"/>
          </a:xfrm>
          <a:prstGeom prst="rect">
            <a:avLst/>
          </a:prstGeom>
        </p:spPr>
      </p:pic>
    </p:spTree>
    <p:extLst>
      <p:ext uri="{BB962C8B-B14F-4D97-AF65-F5344CB8AC3E}">
        <p14:creationId xmlns:p14="http://schemas.microsoft.com/office/powerpoint/2010/main" val="50471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en-US" dirty="0" smtClean="0"/>
              <a:t>…</a:t>
            </a:r>
            <a:endParaRPr lang="en-US" dirty="0"/>
          </a:p>
        </p:txBody>
      </p:sp>
      <p:sp>
        <p:nvSpPr>
          <p:cNvPr id="3" name="Content Placeholder 2"/>
          <p:cNvSpPr>
            <a:spLocks noGrp="1"/>
          </p:cNvSpPr>
          <p:nvPr>
            <p:ph sz="quarter" idx="1"/>
          </p:nvPr>
        </p:nvSpPr>
        <p:spPr/>
        <p:txBody>
          <a:bodyPr>
            <a:normAutofit/>
          </a:bodyPr>
          <a:lstStyle/>
          <a:p>
            <a:pPr algn="just"/>
            <a:r>
              <a:rPr lang="en-US" dirty="0" smtClean="0"/>
              <a:t>&lt;</a:t>
            </a:r>
            <a:r>
              <a:rPr lang="en-US" dirty="0"/>
              <a:t>form</a:t>
            </a:r>
            <a:r>
              <a:rPr lang="en-US" dirty="0" smtClean="0"/>
              <a:t>&gt; &lt;/form&gt; </a:t>
            </a:r>
            <a:r>
              <a:rPr lang="en-US" dirty="0"/>
              <a:t>tag is used to start </a:t>
            </a:r>
            <a:r>
              <a:rPr lang="en-US" dirty="0" smtClean="0"/>
              <a:t>and end a form.</a:t>
            </a:r>
            <a:endParaRPr lang="en-US" dirty="0"/>
          </a:p>
          <a:p>
            <a:pPr algn="just"/>
            <a:r>
              <a:rPr lang="en-US" dirty="0" smtClean="0"/>
              <a:t>Between </a:t>
            </a:r>
            <a:r>
              <a:rPr lang="en-US" dirty="0"/>
              <a:t>&lt;form&gt; and &lt;/form&gt;, form </a:t>
            </a:r>
            <a:r>
              <a:rPr lang="en-US" dirty="0" smtClean="0"/>
              <a:t>elements/tags </a:t>
            </a:r>
            <a:r>
              <a:rPr lang="en-US" dirty="0"/>
              <a:t>are </a:t>
            </a:r>
            <a:r>
              <a:rPr lang="en-US" dirty="0" smtClean="0"/>
              <a:t>placed.</a:t>
            </a:r>
            <a:endParaRPr lang="en-US" dirty="0"/>
          </a:p>
          <a:p>
            <a:pPr algn="just"/>
            <a:r>
              <a:rPr lang="en-US" dirty="0" smtClean="0"/>
              <a:t>We </a:t>
            </a:r>
            <a:r>
              <a:rPr lang="en-US" dirty="0"/>
              <a:t>can declare a form as:</a:t>
            </a:r>
          </a:p>
          <a:p>
            <a:pPr marL="365760" lvl="1" indent="0" algn="just">
              <a:buNone/>
            </a:pPr>
            <a:r>
              <a:rPr lang="en-US" dirty="0" smtClean="0"/>
              <a:t>            &lt;</a:t>
            </a:r>
            <a:r>
              <a:rPr lang="en-US" dirty="0"/>
              <a:t>form attributes&gt;</a:t>
            </a:r>
          </a:p>
          <a:p>
            <a:pPr marL="365760" lvl="1" indent="0" algn="just">
              <a:buNone/>
            </a:pPr>
            <a:r>
              <a:rPr lang="en-US" dirty="0" smtClean="0"/>
              <a:t>             form </a:t>
            </a:r>
            <a:r>
              <a:rPr lang="en-US" dirty="0"/>
              <a:t>elements and layout tags</a:t>
            </a:r>
          </a:p>
          <a:p>
            <a:pPr marL="365760" lvl="1" indent="0" algn="just">
              <a:buNone/>
            </a:pPr>
            <a:r>
              <a:rPr lang="en-US" dirty="0" smtClean="0"/>
              <a:t>             &lt;/</a:t>
            </a:r>
            <a:r>
              <a:rPr lang="en-US" dirty="0"/>
              <a:t>form&gt;</a:t>
            </a:r>
          </a:p>
          <a:p>
            <a:pPr algn="just"/>
            <a:r>
              <a:rPr lang="en-US" dirty="0" smtClean="0"/>
              <a:t>A </a:t>
            </a:r>
            <a:r>
              <a:rPr lang="en-US" dirty="0"/>
              <a:t>single page can include several different forms, but you cannot nest one form inside </a:t>
            </a:r>
            <a:r>
              <a:rPr lang="en-US" dirty="0" smtClean="0"/>
              <a:t>another.</a:t>
            </a:r>
            <a:endParaRPr lang="en-US" dirty="0"/>
          </a:p>
          <a:p>
            <a:pPr algn="just"/>
            <a:endParaRPr lang="en-US" dirty="0"/>
          </a:p>
        </p:txBody>
      </p:sp>
    </p:spTree>
    <p:extLst>
      <p:ext uri="{BB962C8B-B14F-4D97-AF65-F5344CB8AC3E}">
        <p14:creationId xmlns:p14="http://schemas.microsoft.com/office/powerpoint/2010/main" val="2612769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386203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a:t>
            </a:r>
            <a:r>
              <a:rPr lang="en-US" dirty="0" err="1" smtClean="0"/>
              <a:t>ButtoN</a:t>
            </a:r>
            <a:endParaRPr lang="en-US" dirty="0"/>
          </a:p>
        </p:txBody>
      </p:sp>
      <p:sp>
        <p:nvSpPr>
          <p:cNvPr id="3" name="Content Placeholder 2"/>
          <p:cNvSpPr>
            <a:spLocks noGrp="1"/>
          </p:cNvSpPr>
          <p:nvPr>
            <p:ph sz="quarter" idx="1"/>
          </p:nvPr>
        </p:nvSpPr>
        <p:spPr/>
        <p:txBody>
          <a:bodyPr/>
          <a:lstStyle/>
          <a:p>
            <a:r>
              <a:rPr lang="en-US" dirty="0"/>
              <a:t>D</a:t>
            </a:r>
            <a:r>
              <a:rPr lang="en-US" dirty="0" smtClean="0"/>
              <a:t>efines </a:t>
            </a:r>
            <a:r>
              <a:rPr lang="en-US" dirty="0"/>
              <a:t>a </a:t>
            </a:r>
            <a:r>
              <a:rPr lang="en-US" b="1" dirty="0" smtClean="0"/>
              <a:t>button</a:t>
            </a:r>
            <a:r>
              <a:rPr lang="en-US" dirty="0" smtClean="0"/>
              <a:t>.</a:t>
            </a:r>
          </a:p>
          <a:p>
            <a:r>
              <a:rPr lang="en-US" dirty="0"/>
              <a:t>&lt;INPUT TYPE</a:t>
            </a:r>
            <a:r>
              <a:rPr lang="en-US" dirty="0" smtClean="0"/>
              <a:t>=“BUTTON”&gt;  </a:t>
            </a:r>
            <a:endParaRPr lang="en-US" dirty="0"/>
          </a:p>
          <a:p>
            <a:pPr lvl="1"/>
            <a:r>
              <a:rPr lang="en-US" dirty="0"/>
              <a:t>Name </a:t>
            </a:r>
          </a:p>
          <a:p>
            <a:pPr lvl="1"/>
            <a:r>
              <a:rPr lang="en-US" dirty="0"/>
              <a:t>Value </a:t>
            </a:r>
          </a:p>
          <a:p>
            <a:pPr lvl="1"/>
            <a:r>
              <a:rPr lang="en-US" dirty="0" err="1" smtClean="0"/>
              <a:t>Onclick</a:t>
            </a:r>
            <a:endParaRPr lang="en-US" dirty="0" smtClean="0"/>
          </a:p>
          <a:p>
            <a:pPr lvl="1"/>
            <a:r>
              <a:rPr lang="en-US" dirty="0" smtClean="0"/>
              <a:t>Autofocus</a:t>
            </a:r>
          </a:p>
          <a:p>
            <a:pPr lvl="1"/>
            <a:r>
              <a:rPr lang="en-US" dirty="0" smtClean="0"/>
              <a:t>Disabled</a:t>
            </a:r>
          </a:p>
          <a:p>
            <a:endParaRPr lang="en-US" dirty="0"/>
          </a:p>
        </p:txBody>
      </p:sp>
    </p:spTree>
    <p:extLst>
      <p:ext uri="{BB962C8B-B14F-4D97-AF65-F5344CB8AC3E}">
        <p14:creationId xmlns:p14="http://schemas.microsoft.com/office/powerpoint/2010/main" val="1386503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2453654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402709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Submit Button</a:t>
            </a:r>
            <a:endParaRPr lang="en-US" dirty="0"/>
          </a:p>
        </p:txBody>
      </p:sp>
      <p:sp>
        <p:nvSpPr>
          <p:cNvPr id="3" name="Content Placeholder 2"/>
          <p:cNvSpPr>
            <a:spLocks noGrp="1"/>
          </p:cNvSpPr>
          <p:nvPr>
            <p:ph sz="quarter" idx="1"/>
          </p:nvPr>
        </p:nvSpPr>
        <p:spPr/>
        <p:txBody>
          <a:bodyPr>
            <a:normAutofit lnSpcReduction="10000"/>
          </a:bodyPr>
          <a:lstStyle/>
          <a:p>
            <a:r>
              <a:rPr lang="en-US" dirty="0"/>
              <a:t>D</a:t>
            </a:r>
            <a:r>
              <a:rPr lang="en-US" dirty="0" smtClean="0"/>
              <a:t>efines </a:t>
            </a:r>
            <a:r>
              <a:rPr lang="en-US" dirty="0"/>
              <a:t>a button for </a:t>
            </a:r>
            <a:r>
              <a:rPr lang="en-US" b="1" dirty="0"/>
              <a:t>submitting</a:t>
            </a:r>
            <a:r>
              <a:rPr lang="en-US" dirty="0"/>
              <a:t> form data to a </a:t>
            </a:r>
            <a:r>
              <a:rPr lang="en-US" b="1" dirty="0"/>
              <a:t>form-handler</a:t>
            </a:r>
            <a:r>
              <a:rPr lang="en-US" dirty="0"/>
              <a:t>.</a:t>
            </a:r>
          </a:p>
          <a:p>
            <a:r>
              <a:rPr lang="en-US" dirty="0"/>
              <a:t>The form-handler is typically a server page with a script for processing input data</a:t>
            </a:r>
            <a:r>
              <a:rPr lang="en-US" dirty="0" smtClean="0"/>
              <a:t>.</a:t>
            </a:r>
          </a:p>
          <a:p>
            <a:r>
              <a:rPr lang="en-US" dirty="0" smtClean="0"/>
              <a:t>&lt;</a:t>
            </a:r>
            <a:r>
              <a:rPr lang="en-US" dirty="0"/>
              <a:t>INPUT TYPE=“SUBMIT</a:t>
            </a:r>
            <a:r>
              <a:rPr lang="en-US" dirty="0" smtClean="0"/>
              <a:t>”&gt; </a:t>
            </a:r>
          </a:p>
          <a:p>
            <a:pPr lvl="1"/>
            <a:r>
              <a:rPr lang="en-US" dirty="0" smtClean="0"/>
              <a:t>Value</a:t>
            </a:r>
          </a:p>
          <a:p>
            <a:pPr lvl="1"/>
            <a:r>
              <a:rPr lang="en-US" dirty="0" err="1" smtClean="0"/>
              <a:t>formonvalidate</a:t>
            </a:r>
            <a:endParaRPr lang="en-US" dirty="0" smtClean="0"/>
          </a:p>
          <a:p>
            <a:pPr lvl="1"/>
            <a:r>
              <a:rPr lang="en-US" dirty="0" err="1" smtClean="0"/>
              <a:t>formtarget</a:t>
            </a:r>
            <a:endParaRPr lang="en-US" dirty="0" smtClean="0"/>
          </a:p>
          <a:p>
            <a:r>
              <a:rPr lang="en-US" dirty="0" smtClean="0"/>
              <a:t>INPUT TYPE RESET BUTTON</a:t>
            </a:r>
          </a:p>
          <a:p>
            <a:r>
              <a:rPr lang="en-US" dirty="0" smtClean="0"/>
              <a:t>Defines </a:t>
            </a:r>
            <a:r>
              <a:rPr lang="en-US" dirty="0"/>
              <a:t>a </a:t>
            </a:r>
            <a:r>
              <a:rPr lang="en-US" b="1" dirty="0"/>
              <a:t>reset button</a:t>
            </a:r>
            <a:r>
              <a:rPr lang="en-US" dirty="0"/>
              <a:t> that will reset all form values to their default values:</a:t>
            </a:r>
          </a:p>
          <a:p>
            <a:r>
              <a:rPr lang="en-US" dirty="0" smtClean="0"/>
              <a:t>&lt;</a:t>
            </a:r>
            <a:r>
              <a:rPr lang="en-US" dirty="0"/>
              <a:t>INPUT TYPE=“RESET</a:t>
            </a:r>
            <a:r>
              <a:rPr lang="en-US" dirty="0" smtClean="0"/>
              <a:t>”&gt; </a:t>
            </a:r>
          </a:p>
          <a:p>
            <a:pPr lvl="1"/>
            <a:r>
              <a:rPr lang="en-US" dirty="0" smtClean="0"/>
              <a:t>Value</a:t>
            </a:r>
            <a:endParaRPr lang="en-US" dirty="0"/>
          </a:p>
          <a:p>
            <a:endParaRPr lang="en-US" dirty="0"/>
          </a:p>
        </p:txBody>
      </p:sp>
    </p:spTree>
    <p:extLst>
      <p:ext uri="{BB962C8B-B14F-4D97-AF65-F5344CB8AC3E}">
        <p14:creationId xmlns:p14="http://schemas.microsoft.com/office/powerpoint/2010/main" val="2926035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sz="quarter" idx="1"/>
          </p:nvPr>
        </p:nvPicPr>
        <p:blipFill rotWithShape="1">
          <a:blip r:embed="rId2"/>
          <a:srcRect b="8218"/>
          <a:stretch/>
        </p:blipFill>
        <p:spPr>
          <a:xfrm>
            <a:off x="457200" y="1937775"/>
            <a:ext cx="7467600" cy="3853425"/>
          </a:xfrm>
          <a:prstGeom prst="rect">
            <a:avLst/>
          </a:prstGeom>
        </p:spPr>
      </p:pic>
    </p:spTree>
    <p:extLst>
      <p:ext uri="{BB962C8B-B14F-4D97-AF65-F5344CB8AC3E}">
        <p14:creationId xmlns:p14="http://schemas.microsoft.com/office/powerpoint/2010/main" val="1266754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3893956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Number</a:t>
            </a:r>
            <a:endParaRPr lang="en-US" dirty="0"/>
          </a:p>
        </p:txBody>
      </p:sp>
      <p:sp>
        <p:nvSpPr>
          <p:cNvPr id="3" name="Content Placeholder 2"/>
          <p:cNvSpPr>
            <a:spLocks noGrp="1"/>
          </p:cNvSpPr>
          <p:nvPr>
            <p:ph sz="quarter" idx="1"/>
          </p:nvPr>
        </p:nvSpPr>
        <p:spPr/>
        <p:txBody>
          <a:bodyPr/>
          <a:lstStyle/>
          <a:p>
            <a:r>
              <a:rPr lang="en-US" dirty="0" smtClean="0"/>
              <a:t>Defines </a:t>
            </a:r>
            <a:r>
              <a:rPr lang="en-US" dirty="0"/>
              <a:t>a </a:t>
            </a:r>
            <a:r>
              <a:rPr lang="en-US" b="1" dirty="0"/>
              <a:t>numeric</a:t>
            </a:r>
            <a:r>
              <a:rPr lang="en-US" dirty="0"/>
              <a:t> input </a:t>
            </a:r>
            <a:r>
              <a:rPr lang="en-US" dirty="0" smtClean="0"/>
              <a:t>field. You </a:t>
            </a:r>
            <a:r>
              <a:rPr lang="en-US" dirty="0"/>
              <a:t>can also set restrictions on what numbers are accepted</a:t>
            </a:r>
            <a:r>
              <a:rPr lang="en-US" dirty="0" smtClean="0"/>
              <a:t>.</a:t>
            </a:r>
          </a:p>
          <a:p>
            <a:r>
              <a:rPr lang="en-US" dirty="0"/>
              <a:t>&lt;INPUT TYPE</a:t>
            </a:r>
            <a:r>
              <a:rPr lang="en-US" dirty="0" smtClean="0"/>
              <a:t>=“NUMBER”&gt; </a:t>
            </a:r>
            <a:endParaRPr lang="en-US" dirty="0"/>
          </a:p>
          <a:p>
            <a:pPr lvl="1"/>
            <a:r>
              <a:rPr lang="en-US" dirty="0" smtClean="0"/>
              <a:t>Value</a:t>
            </a:r>
          </a:p>
          <a:p>
            <a:pPr lvl="1"/>
            <a:r>
              <a:rPr lang="en-US" dirty="0" smtClean="0"/>
              <a:t>Name</a:t>
            </a:r>
          </a:p>
          <a:p>
            <a:pPr lvl="1"/>
            <a:r>
              <a:rPr lang="en-US" dirty="0" smtClean="0"/>
              <a:t>Min</a:t>
            </a:r>
          </a:p>
          <a:p>
            <a:pPr lvl="1"/>
            <a:r>
              <a:rPr lang="en-US" dirty="0" smtClean="0"/>
              <a:t>Max</a:t>
            </a:r>
            <a:endParaRPr lang="en-US" dirty="0"/>
          </a:p>
          <a:p>
            <a:endParaRPr lang="en-US" dirty="0"/>
          </a:p>
          <a:p>
            <a:endParaRPr lang="en-US" dirty="0"/>
          </a:p>
        </p:txBody>
      </p:sp>
    </p:spTree>
    <p:extLst>
      <p:ext uri="{BB962C8B-B14F-4D97-AF65-F5344CB8AC3E}">
        <p14:creationId xmlns:p14="http://schemas.microsoft.com/office/powerpoint/2010/main" val="1270521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10033"/>
          <a:stretch/>
        </p:blipFill>
        <p:spPr>
          <a:xfrm>
            <a:off x="457200" y="1937775"/>
            <a:ext cx="7467600" cy="3777225"/>
          </a:xfrm>
          <a:prstGeom prst="rect">
            <a:avLst/>
          </a:prstGeom>
        </p:spPr>
      </p:pic>
    </p:spTree>
    <p:extLst>
      <p:ext uri="{BB962C8B-B14F-4D97-AF65-F5344CB8AC3E}">
        <p14:creationId xmlns:p14="http://schemas.microsoft.com/office/powerpoint/2010/main" val="2532056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934539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Forms Attributes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251668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image</a:t>
            </a:r>
            <a:endParaRPr lang="en-US" dirty="0"/>
          </a:p>
        </p:txBody>
      </p:sp>
      <p:sp>
        <p:nvSpPr>
          <p:cNvPr id="3" name="Content Placeholder 2"/>
          <p:cNvSpPr>
            <a:spLocks noGrp="1"/>
          </p:cNvSpPr>
          <p:nvPr>
            <p:ph sz="quarter" idx="1"/>
          </p:nvPr>
        </p:nvSpPr>
        <p:spPr/>
        <p:txBody>
          <a:bodyPr/>
          <a:lstStyle/>
          <a:p>
            <a:r>
              <a:rPr lang="en-US" dirty="0"/>
              <a:t>D</a:t>
            </a:r>
            <a:r>
              <a:rPr lang="en-US" dirty="0" smtClean="0"/>
              <a:t>efines </a:t>
            </a:r>
            <a:r>
              <a:rPr lang="en-US" dirty="0"/>
              <a:t>an image as a submit button</a:t>
            </a:r>
            <a:r>
              <a:rPr lang="en-US" dirty="0" smtClean="0"/>
              <a:t>.</a:t>
            </a:r>
          </a:p>
          <a:p>
            <a:r>
              <a:rPr lang="en-US" dirty="0"/>
              <a:t>&lt;INPUT TYPE</a:t>
            </a:r>
            <a:r>
              <a:rPr lang="en-US" dirty="0" smtClean="0"/>
              <a:t>=“IMAGE”&gt; </a:t>
            </a:r>
            <a:endParaRPr lang="en-US" dirty="0"/>
          </a:p>
          <a:p>
            <a:pPr lvl="1"/>
            <a:r>
              <a:rPr lang="en-US" dirty="0" err="1" smtClean="0"/>
              <a:t>src</a:t>
            </a:r>
            <a:endParaRPr lang="en-US" dirty="0"/>
          </a:p>
          <a:p>
            <a:pPr lvl="1"/>
            <a:r>
              <a:rPr lang="en-US" dirty="0" smtClean="0"/>
              <a:t>Name</a:t>
            </a:r>
          </a:p>
          <a:p>
            <a:pPr lvl="1"/>
            <a:r>
              <a:rPr lang="en-US" dirty="0" smtClean="0"/>
              <a:t>Alt</a:t>
            </a:r>
          </a:p>
          <a:p>
            <a:pPr lvl="1"/>
            <a:r>
              <a:rPr lang="en-US" dirty="0" smtClean="0"/>
              <a:t>Width</a:t>
            </a:r>
          </a:p>
          <a:p>
            <a:pPr lvl="1"/>
            <a:r>
              <a:rPr lang="en-US" dirty="0" smtClean="0"/>
              <a:t>Height</a:t>
            </a:r>
          </a:p>
        </p:txBody>
      </p:sp>
    </p:spTree>
    <p:extLst>
      <p:ext uri="{BB962C8B-B14F-4D97-AF65-F5344CB8AC3E}">
        <p14:creationId xmlns:p14="http://schemas.microsoft.com/office/powerpoint/2010/main" val="20950446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10033"/>
          <a:stretch/>
        </p:blipFill>
        <p:spPr>
          <a:xfrm>
            <a:off x="457200" y="1937775"/>
            <a:ext cx="7467600" cy="3777225"/>
          </a:xfrm>
          <a:prstGeom prst="rect">
            <a:avLst/>
          </a:prstGeom>
        </p:spPr>
      </p:pic>
    </p:spTree>
    <p:extLst>
      <p:ext uri="{BB962C8B-B14F-4D97-AF65-F5344CB8AC3E}">
        <p14:creationId xmlns:p14="http://schemas.microsoft.com/office/powerpoint/2010/main" val="35893717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4008173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Tel</a:t>
            </a:r>
            <a:endParaRPr lang="en-US" dirty="0"/>
          </a:p>
        </p:txBody>
      </p:sp>
      <p:sp>
        <p:nvSpPr>
          <p:cNvPr id="3" name="Content Placeholder 2"/>
          <p:cNvSpPr>
            <a:spLocks noGrp="1"/>
          </p:cNvSpPr>
          <p:nvPr>
            <p:ph sz="quarter" idx="1"/>
          </p:nvPr>
        </p:nvSpPr>
        <p:spPr/>
        <p:txBody>
          <a:bodyPr/>
          <a:lstStyle/>
          <a:p>
            <a:r>
              <a:rPr lang="en-US" dirty="0" smtClean="0"/>
              <a:t>It is used to take the phone number.</a:t>
            </a:r>
          </a:p>
          <a:p>
            <a:r>
              <a:rPr lang="en-US" dirty="0"/>
              <a:t>&lt;INPUT TYPE</a:t>
            </a:r>
            <a:r>
              <a:rPr lang="en-US" dirty="0" smtClean="0"/>
              <a:t>=“TEL”&gt; </a:t>
            </a:r>
            <a:endParaRPr lang="en-US" dirty="0"/>
          </a:p>
          <a:p>
            <a:pPr lvl="1"/>
            <a:r>
              <a:rPr lang="en-US" dirty="0"/>
              <a:t>Name</a:t>
            </a:r>
          </a:p>
          <a:p>
            <a:pPr lvl="1"/>
            <a:r>
              <a:rPr lang="en-US" dirty="0" smtClean="0"/>
              <a:t>Value</a:t>
            </a:r>
          </a:p>
          <a:p>
            <a:pPr lvl="1"/>
            <a:r>
              <a:rPr lang="en-US" dirty="0" smtClean="0"/>
              <a:t>Placeholder</a:t>
            </a:r>
          </a:p>
          <a:p>
            <a:pPr lvl="1"/>
            <a:r>
              <a:rPr lang="en-US" dirty="0" smtClean="0"/>
              <a:t>Required</a:t>
            </a:r>
          </a:p>
          <a:p>
            <a:pPr lvl="1"/>
            <a:r>
              <a:rPr lang="en-US" dirty="0" smtClean="0"/>
              <a:t>Size</a:t>
            </a:r>
          </a:p>
          <a:p>
            <a:pPr lvl="1"/>
            <a:r>
              <a:rPr lang="en-US" dirty="0" err="1" smtClean="0"/>
              <a:t>Maxlength</a:t>
            </a:r>
            <a:endParaRPr lang="en-US" dirty="0" smtClean="0"/>
          </a:p>
          <a:p>
            <a:pPr lvl="1"/>
            <a:endParaRPr lang="en-US" dirty="0"/>
          </a:p>
          <a:p>
            <a:endParaRPr lang="en-US" dirty="0" smtClean="0"/>
          </a:p>
          <a:p>
            <a:endParaRPr lang="en-US" dirty="0"/>
          </a:p>
        </p:txBody>
      </p:sp>
    </p:spTree>
    <p:extLst>
      <p:ext uri="{BB962C8B-B14F-4D97-AF65-F5344CB8AC3E}">
        <p14:creationId xmlns:p14="http://schemas.microsoft.com/office/powerpoint/2010/main" val="3310149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3027493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1110917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URL</a:t>
            </a:r>
            <a:endParaRPr lang="en-US" dirty="0"/>
          </a:p>
        </p:txBody>
      </p:sp>
      <p:sp>
        <p:nvSpPr>
          <p:cNvPr id="3" name="Content Placeholder 2"/>
          <p:cNvSpPr>
            <a:spLocks noGrp="1"/>
          </p:cNvSpPr>
          <p:nvPr>
            <p:ph sz="quarter" idx="1"/>
          </p:nvPr>
        </p:nvSpPr>
        <p:spPr/>
        <p:txBody>
          <a:bodyPr/>
          <a:lstStyle/>
          <a:p>
            <a:r>
              <a:rPr lang="en-US" dirty="0"/>
              <a:t>It is </a:t>
            </a:r>
            <a:r>
              <a:rPr lang="en-US" dirty="0" smtClean="0"/>
              <a:t>used to take URL address as input.</a:t>
            </a:r>
            <a:endParaRPr lang="en-US" dirty="0"/>
          </a:p>
          <a:p>
            <a:r>
              <a:rPr lang="en-US" dirty="0"/>
              <a:t>&lt;INPUT TYPE</a:t>
            </a:r>
            <a:r>
              <a:rPr lang="en-US" dirty="0" smtClean="0"/>
              <a:t>=“URL”&gt; </a:t>
            </a:r>
            <a:endParaRPr lang="en-US" dirty="0"/>
          </a:p>
          <a:p>
            <a:pPr lvl="1"/>
            <a:r>
              <a:rPr lang="en-US" dirty="0"/>
              <a:t>Name</a:t>
            </a:r>
          </a:p>
          <a:p>
            <a:pPr lvl="1"/>
            <a:r>
              <a:rPr lang="en-US" dirty="0"/>
              <a:t>Value</a:t>
            </a:r>
          </a:p>
          <a:p>
            <a:pPr lvl="1"/>
            <a:r>
              <a:rPr lang="en-US" dirty="0"/>
              <a:t>Placeholder</a:t>
            </a:r>
          </a:p>
          <a:p>
            <a:pPr lvl="1"/>
            <a:r>
              <a:rPr lang="en-US" dirty="0" smtClean="0"/>
              <a:t>Required</a:t>
            </a:r>
            <a:endParaRPr lang="en-US" dirty="0"/>
          </a:p>
        </p:txBody>
      </p:sp>
    </p:spTree>
    <p:extLst>
      <p:ext uri="{BB962C8B-B14F-4D97-AF65-F5344CB8AC3E}">
        <p14:creationId xmlns:p14="http://schemas.microsoft.com/office/powerpoint/2010/main" val="3700900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r="876" b="8218"/>
          <a:stretch/>
        </p:blipFill>
        <p:spPr>
          <a:xfrm>
            <a:off x="446468" y="1828800"/>
            <a:ext cx="7402132" cy="3853425"/>
          </a:xfrm>
          <a:prstGeom prst="rect">
            <a:avLst/>
          </a:prstGeom>
        </p:spPr>
      </p:pic>
    </p:spTree>
    <p:extLst>
      <p:ext uri="{BB962C8B-B14F-4D97-AF65-F5344CB8AC3E}">
        <p14:creationId xmlns:p14="http://schemas.microsoft.com/office/powerpoint/2010/main" val="24492166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398376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 Search bar</a:t>
            </a:r>
            <a:endParaRPr lang="en-US" dirty="0"/>
          </a:p>
        </p:txBody>
      </p:sp>
      <p:sp>
        <p:nvSpPr>
          <p:cNvPr id="3" name="Content Placeholder 2"/>
          <p:cNvSpPr>
            <a:spLocks noGrp="1"/>
          </p:cNvSpPr>
          <p:nvPr>
            <p:ph sz="quarter" idx="1"/>
          </p:nvPr>
        </p:nvSpPr>
        <p:spPr/>
        <p:txBody>
          <a:bodyPr/>
          <a:lstStyle/>
          <a:p>
            <a:r>
              <a:rPr lang="en-US" dirty="0" smtClean="0"/>
              <a:t>Defines for entering search strings.</a:t>
            </a:r>
            <a:endParaRPr lang="en-US" dirty="0"/>
          </a:p>
          <a:p>
            <a:r>
              <a:rPr lang="en-US" dirty="0"/>
              <a:t>&lt;INPUT TYPE</a:t>
            </a:r>
            <a:r>
              <a:rPr lang="en-US" dirty="0" smtClean="0"/>
              <a:t>=“Search”&gt; </a:t>
            </a:r>
            <a:endParaRPr lang="en-US" dirty="0"/>
          </a:p>
          <a:p>
            <a:pPr lvl="1"/>
            <a:r>
              <a:rPr lang="en-US" dirty="0"/>
              <a:t>Name</a:t>
            </a:r>
          </a:p>
          <a:p>
            <a:pPr lvl="1"/>
            <a:r>
              <a:rPr lang="en-US" dirty="0"/>
              <a:t>Value</a:t>
            </a:r>
          </a:p>
          <a:p>
            <a:pPr lvl="1"/>
            <a:r>
              <a:rPr lang="en-US" dirty="0"/>
              <a:t>Placeholder</a:t>
            </a:r>
          </a:p>
          <a:p>
            <a:pPr lvl="1"/>
            <a:r>
              <a:rPr lang="en-US" dirty="0"/>
              <a:t>Required</a:t>
            </a:r>
          </a:p>
          <a:p>
            <a:endParaRPr lang="en-US" dirty="0"/>
          </a:p>
        </p:txBody>
      </p:sp>
    </p:spTree>
    <p:extLst>
      <p:ext uri="{BB962C8B-B14F-4D97-AF65-F5344CB8AC3E}">
        <p14:creationId xmlns:p14="http://schemas.microsoft.com/office/powerpoint/2010/main" val="690239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1B080-FFC7-4427-B1C4-4DF68DA5195F}"/>
              </a:ext>
            </a:extLst>
          </p:cNvPr>
          <p:cNvSpPr>
            <a:spLocks noGrp="1"/>
          </p:cNvSpPr>
          <p:nvPr>
            <p:ph type="title"/>
          </p:nvPr>
        </p:nvSpPr>
        <p:spPr>
          <a:xfrm>
            <a:off x="457200" y="43934"/>
            <a:ext cx="7467600" cy="870466"/>
          </a:xfrm>
        </p:spPr>
        <p:txBody>
          <a:bodyPr>
            <a:normAutofit/>
          </a:bodyPr>
          <a:lstStyle/>
          <a:p>
            <a:pPr algn="ctr"/>
            <a:r>
              <a:rPr lang="en-US" spc="-20" dirty="0" smtClean="0"/>
              <a:t>Form Attributes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75780056"/>
              </p:ext>
            </p:extLst>
          </p:nvPr>
        </p:nvGraphicFramePr>
        <p:xfrm>
          <a:off x="609600" y="1066800"/>
          <a:ext cx="7467600" cy="5034280"/>
        </p:xfrm>
        <a:graphic>
          <a:graphicData uri="http://schemas.openxmlformats.org/drawingml/2006/table">
            <a:tbl>
              <a:tblPr firstRow="1" bandRow="1">
                <a:tableStyleId>{5C22544A-7EE6-4342-B048-85BDC9FD1C3A}</a:tableStyleId>
              </a:tblPr>
              <a:tblGrid>
                <a:gridCol w="1676400"/>
                <a:gridCol w="5791200"/>
              </a:tblGrid>
              <a:tr h="370840">
                <a:tc>
                  <a:txBody>
                    <a:bodyPr/>
                    <a:lstStyle/>
                    <a:p>
                      <a:r>
                        <a:rPr lang="en-US" dirty="0" smtClean="0"/>
                        <a:t>Value</a:t>
                      </a:r>
                      <a:endParaRPr lang="en-US" dirty="0"/>
                    </a:p>
                  </a:txBody>
                  <a:tcPr/>
                </a:tc>
                <a:tc>
                  <a:txBody>
                    <a:bodyPr/>
                    <a:lstStyle/>
                    <a:p>
                      <a:r>
                        <a:rPr lang="en-US" dirty="0" smtClean="0"/>
                        <a:t>Description</a:t>
                      </a:r>
                      <a:endParaRPr lang="en-US" dirty="0"/>
                    </a:p>
                  </a:txBody>
                  <a:tcPr/>
                </a:tc>
              </a:tr>
              <a:tr h="370840">
                <a:tc>
                  <a:txBody>
                    <a:bodyPr/>
                    <a:lstStyle/>
                    <a:p>
                      <a:r>
                        <a:rPr lang="en-US" dirty="0" smtClean="0"/>
                        <a:t>action</a:t>
                      </a:r>
                      <a:endParaRPr lang="en-US" dirty="0"/>
                    </a:p>
                  </a:txBody>
                  <a:tcPr/>
                </a:tc>
                <a:tc>
                  <a:txBody>
                    <a:bodyPr/>
                    <a:lstStyle/>
                    <a:p>
                      <a:r>
                        <a:rPr kumimoji="0" lang="en-US" b="0" i="0" kern="1200" dirty="0" smtClean="0">
                          <a:solidFill>
                            <a:schemeClr val="dk1"/>
                          </a:solidFill>
                          <a:effectLst/>
                          <a:latin typeface="+mn-lt"/>
                          <a:ea typeface="+mn-ea"/>
                          <a:cs typeface="+mn-cs"/>
                        </a:rPr>
                        <a:t>Specifies where to send the form-data when a form is submitted.</a:t>
                      </a:r>
                    </a:p>
                    <a:p>
                      <a:r>
                        <a:rPr kumimoji="0" lang="en-US" b="0" i="0" kern="1200" dirty="0" smtClean="0">
                          <a:solidFill>
                            <a:schemeClr val="dk1"/>
                          </a:solidFill>
                          <a:effectLst/>
                          <a:latin typeface="+mn-lt"/>
                          <a:ea typeface="+mn-ea"/>
                          <a:cs typeface="+mn-cs"/>
                        </a:rPr>
                        <a:t>&lt;form action="/</a:t>
                      </a:r>
                      <a:r>
                        <a:rPr kumimoji="0" lang="en-US" b="0" i="0" kern="1200" dirty="0" err="1" smtClean="0">
                          <a:solidFill>
                            <a:schemeClr val="dk1"/>
                          </a:solidFill>
                          <a:effectLst/>
                          <a:latin typeface="+mn-lt"/>
                          <a:ea typeface="+mn-ea"/>
                          <a:cs typeface="+mn-cs"/>
                        </a:rPr>
                        <a:t>action_page.php</a:t>
                      </a:r>
                      <a:r>
                        <a:rPr kumimoji="0" lang="en-US" b="0" i="0" kern="1200" dirty="0" smtClean="0">
                          <a:solidFill>
                            <a:schemeClr val="dk1"/>
                          </a:solidFill>
                          <a:effectLst/>
                          <a:latin typeface="+mn-lt"/>
                          <a:ea typeface="+mn-ea"/>
                          <a:cs typeface="+mn-cs"/>
                        </a:rPr>
                        <a:t>"&gt; &lt;/form&gt;</a:t>
                      </a:r>
                    </a:p>
                    <a:p>
                      <a:r>
                        <a:rPr kumimoji="0" lang="en-US" b="0" i="0" kern="1200" dirty="0" smtClean="0">
                          <a:solidFill>
                            <a:schemeClr val="dk1"/>
                          </a:solidFill>
                          <a:effectLst/>
                          <a:latin typeface="+mn-lt"/>
                          <a:ea typeface="+mn-ea"/>
                          <a:cs typeface="+mn-cs"/>
                        </a:rPr>
                        <a:t>If the </a:t>
                      </a:r>
                      <a:r>
                        <a:rPr lang="en-US" dirty="0" smtClean="0"/>
                        <a:t>action</a:t>
                      </a:r>
                      <a:r>
                        <a:rPr kumimoji="0" lang="en-US" b="0" i="0" kern="1200" dirty="0" smtClean="0">
                          <a:solidFill>
                            <a:schemeClr val="dk1"/>
                          </a:solidFill>
                          <a:effectLst/>
                          <a:latin typeface="+mn-lt"/>
                          <a:ea typeface="+mn-ea"/>
                          <a:cs typeface="+mn-cs"/>
                        </a:rPr>
                        <a:t> attribute is omitted, the action is set to the current page.</a:t>
                      </a:r>
                      <a:endParaRPr lang="en-US" dirty="0"/>
                    </a:p>
                  </a:txBody>
                  <a:tcPr/>
                </a:tc>
              </a:tr>
              <a:tr h="370840">
                <a:tc>
                  <a:txBody>
                    <a:bodyPr/>
                    <a:lstStyle/>
                    <a:p>
                      <a:r>
                        <a:rPr lang="en-US" dirty="0" smtClean="0"/>
                        <a:t>target</a:t>
                      </a:r>
                      <a:endParaRPr lang="en-US" dirty="0"/>
                    </a:p>
                  </a:txBody>
                  <a:tcPr/>
                </a:tc>
                <a:tc>
                  <a:txBody>
                    <a:bodyPr/>
                    <a:lstStyle/>
                    <a:p>
                      <a:r>
                        <a:rPr kumimoji="0" lang="en-US" b="0" i="0" kern="1200" dirty="0" smtClean="0">
                          <a:solidFill>
                            <a:schemeClr val="dk1"/>
                          </a:solidFill>
                          <a:effectLst/>
                          <a:latin typeface="+mn-lt"/>
                          <a:ea typeface="+mn-ea"/>
                          <a:cs typeface="+mn-cs"/>
                        </a:rPr>
                        <a:t>Specifies where to display the response that is received after submitting the form.</a:t>
                      </a:r>
                    </a:p>
                    <a:p>
                      <a:r>
                        <a:rPr kumimoji="0" lang="en-US" b="0" i="0" kern="1200" dirty="0" smtClean="0">
                          <a:solidFill>
                            <a:schemeClr val="dk1"/>
                          </a:solidFill>
                          <a:effectLst/>
                          <a:latin typeface="+mn-lt"/>
                          <a:ea typeface="+mn-ea"/>
                          <a:cs typeface="+mn-cs"/>
                        </a:rPr>
                        <a:t>&lt;form action="/</a:t>
                      </a:r>
                      <a:r>
                        <a:rPr kumimoji="0" lang="en-US" b="0" i="0" kern="1200" dirty="0" err="1" smtClean="0">
                          <a:solidFill>
                            <a:schemeClr val="dk1"/>
                          </a:solidFill>
                          <a:effectLst/>
                          <a:latin typeface="+mn-lt"/>
                          <a:ea typeface="+mn-ea"/>
                          <a:cs typeface="+mn-cs"/>
                        </a:rPr>
                        <a:t>action_page.php</a:t>
                      </a:r>
                      <a:r>
                        <a:rPr kumimoji="0" lang="en-US" b="0" i="0" kern="1200" dirty="0" smtClean="0">
                          <a:solidFill>
                            <a:schemeClr val="dk1"/>
                          </a:solidFill>
                          <a:effectLst/>
                          <a:latin typeface="+mn-lt"/>
                          <a:ea typeface="+mn-ea"/>
                          <a:cs typeface="+mn-cs"/>
                        </a:rPr>
                        <a:t>" target="_blank"&gt; &lt;/form&gt;</a:t>
                      </a:r>
                    </a:p>
                    <a:p>
                      <a:r>
                        <a:rPr kumimoji="0" lang="en-US" b="0" i="0" kern="1200" dirty="0" smtClean="0">
                          <a:solidFill>
                            <a:schemeClr val="dk1"/>
                          </a:solidFill>
                          <a:effectLst/>
                          <a:latin typeface="+mn-lt"/>
                          <a:ea typeface="+mn-ea"/>
                          <a:cs typeface="+mn-cs"/>
                        </a:rPr>
                        <a:t>_self(default), _parent, _top, </a:t>
                      </a:r>
                      <a:r>
                        <a:rPr kumimoji="0" lang="en-US" b="0" i="0" kern="1200" dirty="0" err="1" smtClean="0">
                          <a:solidFill>
                            <a:schemeClr val="dk1"/>
                          </a:solidFill>
                          <a:effectLst/>
                          <a:latin typeface="+mn-lt"/>
                          <a:ea typeface="+mn-ea"/>
                          <a:cs typeface="+mn-cs"/>
                        </a:rPr>
                        <a:t>framename</a:t>
                      </a:r>
                      <a:r>
                        <a:rPr kumimoji="0" lang="en-US" b="0" i="0" kern="1200" dirty="0" smtClean="0">
                          <a:solidFill>
                            <a:schemeClr val="dk1"/>
                          </a:solidFill>
                          <a:effectLst/>
                          <a:latin typeface="+mn-lt"/>
                          <a:ea typeface="+mn-ea"/>
                          <a:cs typeface="+mn-cs"/>
                        </a:rPr>
                        <a:t>, _blank</a:t>
                      </a:r>
                      <a:endParaRPr lang="en-US" dirty="0"/>
                    </a:p>
                  </a:txBody>
                  <a:tcPr/>
                </a:tc>
              </a:tr>
              <a:tr h="370840">
                <a:tc>
                  <a:txBody>
                    <a:bodyPr/>
                    <a:lstStyle/>
                    <a:p>
                      <a:r>
                        <a:rPr lang="en-US" dirty="0" smtClean="0"/>
                        <a:t>method</a:t>
                      </a:r>
                      <a:endParaRPr lang="en-US" dirty="0"/>
                    </a:p>
                  </a:txBody>
                  <a:tcPr/>
                </a:tc>
                <a:tc>
                  <a:txBody>
                    <a:bodyPr/>
                    <a:lstStyle/>
                    <a:p>
                      <a:r>
                        <a:rPr kumimoji="0" lang="en-US" b="0" i="0" kern="1200" dirty="0" smtClean="0">
                          <a:solidFill>
                            <a:schemeClr val="dk1"/>
                          </a:solidFill>
                          <a:effectLst/>
                          <a:latin typeface="+mn-lt"/>
                          <a:ea typeface="+mn-ea"/>
                          <a:cs typeface="+mn-cs"/>
                        </a:rPr>
                        <a:t>Specifies the HTTP method to use when sending form-data</a:t>
                      </a:r>
                      <a:r>
                        <a:rPr kumimoji="0" lang="en-US" b="0" i="0" kern="1200" baseline="0" dirty="0" smtClean="0">
                          <a:solidFill>
                            <a:schemeClr val="dk1"/>
                          </a:solidFill>
                          <a:effectLst/>
                          <a:latin typeface="+mn-lt"/>
                          <a:ea typeface="+mn-ea"/>
                          <a:cs typeface="+mn-cs"/>
                        </a:rPr>
                        <a:t> (GET/POST).</a:t>
                      </a:r>
                    </a:p>
                    <a:p>
                      <a:r>
                        <a:rPr kumimoji="0" lang="en-US" b="0" i="0" kern="1200" dirty="0" smtClean="0">
                          <a:solidFill>
                            <a:schemeClr val="dk1"/>
                          </a:solidFill>
                          <a:effectLst/>
                          <a:latin typeface="+mn-lt"/>
                          <a:ea typeface="+mn-ea"/>
                          <a:cs typeface="+mn-cs"/>
                        </a:rPr>
                        <a:t>&lt;form action="/</a:t>
                      </a:r>
                      <a:r>
                        <a:rPr kumimoji="0" lang="en-US" b="0" i="0" kern="1200" dirty="0" err="1" smtClean="0">
                          <a:solidFill>
                            <a:schemeClr val="dk1"/>
                          </a:solidFill>
                          <a:effectLst/>
                          <a:latin typeface="+mn-lt"/>
                          <a:ea typeface="+mn-ea"/>
                          <a:cs typeface="+mn-cs"/>
                        </a:rPr>
                        <a:t>action_page.php</a:t>
                      </a:r>
                      <a:r>
                        <a:rPr kumimoji="0" lang="en-US" b="0" i="0" kern="1200" dirty="0" smtClean="0">
                          <a:solidFill>
                            <a:schemeClr val="dk1"/>
                          </a:solidFill>
                          <a:effectLst/>
                          <a:latin typeface="+mn-lt"/>
                          <a:ea typeface="+mn-ea"/>
                          <a:cs typeface="+mn-cs"/>
                        </a:rPr>
                        <a:t>" method="get"&gt; &lt;/form&gt;</a:t>
                      </a:r>
                    </a:p>
                    <a:p>
                      <a:r>
                        <a:rPr kumimoji="0" lang="en-US" b="0" i="0" kern="1200" dirty="0" smtClean="0">
                          <a:solidFill>
                            <a:schemeClr val="dk1"/>
                          </a:solidFill>
                          <a:effectLst/>
                          <a:latin typeface="+mn-lt"/>
                          <a:ea typeface="+mn-ea"/>
                          <a:cs typeface="+mn-cs"/>
                        </a:rPr>
                        <a:t>&lt;form action="/</a:t>
                      </a:r>
                      <a:r>
                        <a:rPr kumimoji="0" lang="en-US" b="0" i="0" kern="1200" dirty="0" err="1" smtClean="0">
                          <a:solidFill>
                            <a:schemeClr val="dk1"/>
                          </a:solidFill>
                          <a:effectLst/>
                          <a:latin typeface="+mn-lt"/>
                          <a:ea typeface="+mn-ea"/>
                          <a:cs typeface="+mn-cs"/>
                        </a:rPr>
                        <a:t>action_page.php</a:t>
                      </a:r>
                      <a:r>
                        <a:rPr kumimoji="0" lang="en-US" b="0" i="0" kern="1200" dirty="0" smtClean="0">
                          <a:solidFill>
                            <a:schemeClr val="dk1"/>
                          </a:solidFill>
                          <a:effectLst/>
                          <a:latin typeface="+mn-lt"/>
                          <a:ea typeface="+mn-ea"/>
                          <a:cs typeface="+mn-cs"/>
                        </a:rPr>
                        <a:t>" method="post"&gt;</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effectLst/>
                          <a:latin typeface="+mn-lt"/>
                          <a:ea typeface="+mn-ea"/>
                          <a:cs typeface="+mn-cs"/>
                        </a:rPr>
                        <a:t>&lt;/form&gt;</a:t>
                      </a:r>
                    </a:p>
                  </a:txBody>
                  <a:tcPr/>
                </a:tc>
              </a:tr>
            </a:tbl>
          </a:graphicData>
        </a:graphic>
      </p:graphicFrame>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3724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r="1264" b="6404"/>
          <a:stretch/>
        </p:blipFill>
        <p:spPr>
          <a:xfrm>
            <a:off x="457200" y="1937775"/>
            <a:ext cx="7373155" cy="3929625"/>
          </a:xfrm>
          <a:prstGeom prst="rect">
            <a:avLst/>
          </a:prstGeom>
        </p:spPr>
      </p:pic>
    </p:spTree>
    <p:extLst>
      <p:ext uri="{BB962C8B-B14F-4D97-AF65-F5344CB8AC3E}">
        <p14:creationId xmlns:p14="http://schemas.microsoft.com/office/powerpoint/2010/main" val="3418613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975521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Attribute</a:t>
            </a:r>
            <a:endParaRPr lang="en-US" dirty="0"/>
          </a:p>
        </p:txBody>
      </p:sp>
      <p:sp>
        <p:nvSpPr>
          <p:cNvPr id="3" name="Content Placeholder 2"/>
          <p:cNvSpPr>
            <a:spLocks noGrp="1"/>
          </p:cNvSpPr>
          <p:nvPr>
            <p:ph sz="quarter" idx="1"/>
          </p:nvPr>
        </p:nvSpPr>
        <p:spPr>
          <a:xfrm>
            <a:off x="457200" y="1524000"/>
            <a:ext cx="8153400" cy="4873752"/>
          </a:xfrm>
        </p:spPr>
        <p:txBody>
          <a:bodyPr/>
          <a:lstStyle/>
          <a:p>
            <a:r>
              <a:rPr lang="en-US" dirty="0"/>
              <a:t>The input list attribute refers </a:t>
            </a:r>
            <a:r>
              <a:rPr lang="en-US" dirty="0" smtClean="0"/>
              <a:t>to a</a:t>
            </a:r>
            <a:r>
              <a:rPr lang="en-US" dirty="0"/>
              <a:t> </a:t>
            </a:r>
            <a:r>
              <a:rPr lang="en-US" dirty="0" smtClean="0"/>
              <a:t> &lt;</a:t>
            </a:r>
            <a:r>
              <a:rPr lang="en-US" dirty="0" err="1"/>
              <a:t>datalist</a:t>
            </a:r>
            <a:r>
              <a:rPr lang="en-US" dirty="0"/>
              <a:t>&gt; </a:t>
            </a:r>
            <a:r>
              <a:rPr lang="en-US" dirty="0" smtClean="0"/>
              <a:t>element </a:t>
            </a:r>
            <a:r>
              <a:rPr lang="en-US" dirty="0"/>
              <a:t>that contains </a:t>
            </a:r>
            <a:r>
              <a:rPr lang="en-US" dirty="0" smtClean="0"/>
              <a:t>pre-defined options </a:t>
            </a:r>
            <a:r>
              <a:rPr lang="en-US" dirty="0"/>
              <a:t>for an &lt;input&gt; element. </a:t>
            </a:r>
          </a:p>
          <a:p>
            <a:r>
              <a:rPr lang="en-US" dirty="0" smtClean="0"/>
              <a:t>Syntax:</a:t>
            </a:r>
          </a:p>
          <a:p>
            <a:pPr lvl="1"/>
            <a:r>
              <a:rPr lang="en-US" dirty="0" smtClean="0"/>
              <a:t>&lt;input list=“name”&gt;</a:t>
            </a:r>
          </a:p>
          <a:p>
            <a:pPr lvl="1"/>
            <a:r>
              <a:rPr lang="en-US" dirty="0" smtClean="0"/>
              <a:t>&lt;</a:t>
            </a:r>
            <a:r>
              <a:rPr lang="en-US" dirty="0" err="1" smtClean="0"/>
              <a:t>datalist</a:t>
            </a:r>
            <a:r>
              <a:rPr lang="en-US" dirty="0" smtClean="0"/>
              <a:t> id=“name</a:t>
            </a:r>
            <a:r>
              <a:rPr lang="en-US" dirty="0" smtClean="0"/>
              <a:t>”&gt; &lt;option value</a:t>
            </a:r>
            <a:r>
              <a:rPr lang="en-US" smtClean="0"/>
              <a:t>=“option1”&gt; </a:t>
            </a:r>
            <a:r>
              <a:rPr lang="en-US" dirty="0" smtClean="0"/>
              <a:t>&lt;/</a:t>
            </a:r>
            <a:r>
              <a:rPr lang="en-US" dirty="0" err="1" smtClean="0"/>
              <a:t>datalist</a:t>
            </a:r>
            <a:r>
              <a:rPr lang="en-US" dirty="0" smtClean="0"/>
              <a:t>&gt;</a:t>
            </a:r>
          </a:p>
          <a:p>
            <a:r>
              <a:rPr lang="en-US" dirty="0"/>
              <a:t>The list attribute of the &lt;input&gt; element, must refer to the id attribute of the &lt;</a:t>
            </a:r>
            <a:r>
              <a:rPr lang="en-US" dirty="0" err="1"/>
              <a:t>datalist</a:t>
            </a:r>
            <a:r>
              <a:rPr lang="en-US" dirty="0"/>
              <a:t>&gt; element. </a:t>
            </a:r>
          </a:p>
          <a:p>
            <a:endParaRPr lang="en-US" dirty="0" smtClean="0"/>
          </a:p>
          <a:p>
            <a:endParaRPr lang="en-US" dirty="0"/>
          </a:p>
        </p:txBody>
      </p:sp>
      <p:sp>
        <p:nvSpPr>
          <p:cNvPr id="6"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4489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7164450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1629564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Label element/control/Tag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242600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a:t>
            </a:r>
            <a:endParaRPr lang="en-US" dirty="0"/>
          </a:p>
        </p:txBody>
      </p:sp>
      <p:sp>
        <p:nvSpPr>
          <p:cNvPr id="3" name="Content Placeholder 2"/>
          <p:cNvSpPr>
            <a:spLocks noGrp="1"/>
          </p:cNvSpPr>
          <p:nvPr>
            <p:ph sz="quarter" idx="1"/>
          </p:nvPr>
        </p:nvSpPr>
        <p:spPr/>
        <p:txBody>
          <a:bodyPr/>
          <a:lstStyle/>
          <a:p>
            <a:r>
              <a:rPr lang="en-US" dirty="0" smtClean="0"/>
              <a:t>It defines the label for form elements/tags.</a:t>
            </a:r>
          </a:p>
          <a:p>
            <a:r>
              <a:rPr lang="en-US" dirty="0" smtClean="0"/>
              <a:t>Syntax:</a:t>
            </a:r>
          </a:p>
          <a:p>
            <a:pPr marL="365760" lvl="1" indent="0">
              <a:buNone/>
            </a:pPr>
            <a:r>
              <a:rPr lang="en-US" dirty="0" smtClean="0"/>
              <a:t>&lt;label&gt; &lt;/label&gt;</a:t>
            </a:r>
          </a:p>
          <a:p>
            <a:r>
              <a:rPr lang="en-US" dirty="0" smtClean="0"/>
              <a:t>It is </a:t>
            </a:r>
            <a:r>
              <a:rPr lang="en-US" dirty="0"/>
              <a:t>useful for screen-reader users, because the screen-reader will read out loud the label when the user focus on the input element. </a:t>
            </a:r>
            <a:endParaRPr lang="en-US" dirty="0" smtClean="0"/>
          </a:p>
          <a:p>
            <a:r>
              <a:rPr lang="en-US" dirty="0" smtClean="0"/>
              <a:t>Attributes:</a:t>
            </a:r>
            <a:endParaRPr lang="en-US" dirty="0"/>
          </a:p>
          <a:p>
            <a:pPr lvl="1"/>
            <a:r>
              <a:rPr lang="en-US" dirty="0" smtClean="0"/>
              <a:t>For</a:t>
            </a:r>
          </a:p>
          <a:p>
            <a:pPr marL="0" indent="0">
              <a:buNone/>
            </a:pPr>
            <a:r>
              <a:rPr lang="en-US" dirty="0" smtClean="0"/>
              <a:t>For input elements/tags use id attribute to bind it with for attribute of label.</a:t>
            </a:r>
            <a:endParaRPr lang="en-US" dirty="0"/>
          </a:p>
        </p:txBody>
      </p:sp>
    </p:spTree>
    <p:extLst>
      <p:ext uri="{BB962C8B-B14F-4D97-AF65-F5344CB8AC3E}">
        <p14:creationId xmlns:p14="http://schemas.microsoft.com/office/powerpoint/2010/main" val="1844563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sz="quarter" idx="1"/>
          </p:nvPr>
        </p:nvPicPr>
        <p:blipFill rotWithShape="1">
          <a:blip r:embed="rId2"/>
          <a:srcRect r="1020" b="8218"/>
          <a:stretch/>
        </p:blipFill>
        <p:spPr>
          <a:xfrm>
            <a:off x="457200" y="1937775"/>
            <a:ext cx="7391400" cy="3853425"/>
          </a:xfrm>
          <a:prstGeom prst="rect">
            <a:avLst/>
          </a:prstGeom>
        </p:spPr>
      </p:pic>
    </p:spTree>
    <p:extLst>
      <p:ext uri="{BB962C8B-B14F-4D97-AF65-F5344CB8AC3E}">
        <p14:creationId xmlns:p14="http://schemas.microsoft.com/office/powerpoint/2010/main" val="3629159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6" name="Content Placeholder 5"/>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3806076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Select &amp; Option element/control/Tag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47982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a:t>
            </a:r>
            <a:r>
              <a:rPr lang="en-US" dirty="0" smtClean="0"/>
              <a:t>…</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333881356"/>
              </p:ext>
            </p:extLst>
          </p:nvPr>
        </p:nvGraphicFramePr>
        <p:xfrm>
          <a:off x="609600" y="1981200"/>
          <a:ext cx="7467600" cy="3662680"/>
        </p:xfrm>
        <a:graphic>
          <a:graphicData uri="http://schemas.openxmlformats.org/drawingml/2006/table">
            <a:tbl>
              <a:tblPr firstRow="1" bandRow="1">
                <a:tableStyleId>{5C22544A-7EE6-4342-B048-85BDC9FD1C3A}</a:tableStyleId>
              </a:tblPr>
              <a:tblGrid>
                <a:gridCol w="1752600"/>
                <a:gridCol w="5715000"/>
              </a:tblGrid>
              <a:tr h="370840">
                <a:tc>
                  <a:txBody>
                    <a:bodyPr/>
                    <a:lstStyle/>
                    <a:p>
                      <a:r>
                        <a:rPr lang="en-US" dirty="0" smtClean="0"/>
                        <a:t>Values</a:t>
                      </a:r>
                      <a:endParaRPr lang="en-US" dirty="0"/>
                    </a:p>
                  </a:txBody>
                  <a:tcPr/>
                </a:tc>
                <a:tc>
                  <a:txBody>
                    <a:bodyPr/>
                    <a:lstStyle/>
                    <a:p>
                      <a:r>
                        <a:rPr kumimoji="0" lang="en-US" b="0" i="0" kern="1200" dirty="0" smtClean="0">
                          <a:solidFill>
                            <a:schemeClr val="dk1"/>
                          </a:solidFill>
                          <a:effectLst/>
                          <a:latin typeface="+mn-lt"/>
                          <a:ea typeface="+mn-ea"/>
                          <a:cs typeface="+mn-cs"/>
                        </a:rPr>
                        <a:t>Description</a:t>
                      </a:r>
                      <a:endParaRPr lang="en-US" dirty="0"/>
                    </a:p>
                  </a:txBody>
                  <a:tcPr/>
                </a:tc>
              </a:tr>
              <a:tr h="370840">
                <a:tc>
                  <a:txBody>
                    <a:bodyPr/>
                    <a:lstStyle/>
                    <a:p>
                      <a:r>
                        <a:rPr lang="en-US" dirty="0" smtClean="0"/>
                        <a:t>name</a:t>
                      </a:r>
                      <a:endParaRPr lang="en-US" dirty="0"/>
                    </a:p>
                  </a:txBody>
                  <a:tcPr/>
                </a:tc>
                <a:tc>
                  <a:txBody>
                    <a:bodyPr/>
                    <a:lstStyle/>
                    <a:p>
                      <a:r>
                        <a:rPr kumimoji="0" lang="en-US" b="0" i="0" kern="1200" dirty="0" smtClean="0">
                          <a:solidFill>
                            <a:schemeClr val="dk1"/>
                          </a:solidFill>
                          <a:effectLst/>
                          <a:latin typeface="+mn-lt"/>
                          <a:ea typeface="+mn-ea"/>
                          <a:cs typeface="+mn-cs"/>
                        </a:rPr>
                        <a:t>Specifies the name of the form.</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effectLst/>
                          <a:latin typeface="+mn-lt"/>
                          <a:ea typeface="+mn-ea"/>
                          <a:cs typeface="+mn-cs"/>
                        </a:rPr>
                        <a:t>&lt;form action="/</a:t>
                      </a:r>
                      <a:r>
                        <a:rPr kumimoji="0" lang="en-US" b="0" i="0" kern="1200" dirty="0" err="1" smtClean="0">
                          <a:solidFill>
                            <a:schemeClr val="dk1"/>
                          </a:solidFill>
                          <a:effectLst/>
                          <a:latin typeface="+mn-lt"/>
                          <a:ea typeface="+mn-ea"/>
                          <a:cs typeface="+mn-cs"/>
                        </a:rPr>
                        <a:t>action_page.php</a:t>
                      </a:r>
                      <a:r>
                        <a:rPr kumimoji="0" lang="en-US" b="0" i="0" kern="1200" dirty="0" smtClean="0">
                          <a:solidFill>
                            <a:schemeClr val="dk1"/>
                          </a:solidFill>
                          <a:effectLst/>
                          <a:latin typeface="+mn-lt"/>
                          <a:ea typeface="+mn-ea"/>
                          <a:cs typeface="+mn-cs"/>
                        </a:rPr>
                        <a:t>" name=“Form”&gt; &lt;/form&gt;</a:t>
                      </a:r>
                      <a:endParaRPr lang="en-US" dirty="0" smtClean="0"/>
                    </a:p>
                  </a:txBody>
                  <a:tcPr/>
                </a:tc>
              </a:tr>
              <a:tr h="370840">
                <a:tc>
                  <a:txBody>
                    <a:bodyPr/>
                    <a:lstStyle/>
                    <a:p>
                      <a:r>
                        <a:rPr lang="en-US" dirty="0" smtClean="0"/>
                        <a:t>autocomplete</a:t>
                      </a:r>
                      <a:endParaRPr lang="en-US" dirty="0"/>
                    </a:p>
                  </a:txBody>
                  <a:tcPr/>
                </a:tc>
                <a:tc>
                  <a:txBody>
                    <a:bodyPr/>
                    <a:lstStyle/>
                    <a:p>
                      <a:r>
                        <a:rPr kumimoji="0" lang="en-US" b="0" i="0" kern="1200" dirty="0" smtClean="0">
                          <a:solidFill>
                            <a:schemeClr val="dk1"/>
                          </a:solidFill>
                          <a:effectLst/>
                          <a:latin typeface="+mn-lt"/>
                          <a:ea typeface="+mn-ea"/>
                          <a:cs typeface="+mn-cs"/>
                        </a:rPr>
                        <a:t>Specifies whether a form should have autocomplete on or off.</a:t>
                      </a:r>
                    </a:p>
                    <a:p>
                      <a:r>
                        <a:rPr kumimoji="0" lang="en-US" b="0" i="0" kern="1200" dirty="0" smtClean="0">
                          <a:solidFill>
                            <a:schemeClr val="dk1"/>
                          </a:solidFill>
                          <a:effectLst/>
                          <a:latin typeface="+mn-lt"/>
                          <a:ea typeface="+mn-ea"/>
                          <a:cs typeface="+mn-cs"/>
                        </a:rPr>
                        <a:t>&lt;form action="/</a:t>
                      </a:r>
                      <a:r>
                        <a:rPr kumimoji="0" lang="en-US" b="0" i="0" kern="1200" dirty="0" err="1" smtClean="0">
                          <a:solidFill>
                            <a:schemeClr val="dk1"/>
                          </a:solidFill>
                          <a:effectLst/>
                          <a:latin typeface="+mn-lt"/>
                          <a:ea typeface="+mn-ea"/>
                          <a:cs typeface="+mn-cs"/>
                        </a:rPr>
                        <a:t>action_page.php</a:t>
                      </a:r>
                      <a:r>
                        <a:rPr kumimoji="0" lang="en-US" b="0" i="0" kern="1200" dirty="0" smtClean="0">
                          <a:solidFill>
                            <a:schemeClr val="dk1"/>
                          </a:solidFill>
                          <a:effectLst/>
                          <a:latin typeface="+mn-lt"/>
                          <a:ea typeface="+mn-ea"/>
                          <a:cs typeface="+mn-cs"/>
                        </a:rPr>
                        <a:t>" autocomplete="on"&gt; &lt;/form&gt;</a:t>
                      </a:r>
                      <a:endParaRPr lang="en-US" dirty="0"/>
                    </a:p>
                  </a:txBody>
                  <a:tcPr/>
                </a:tc>
              </a:tr>
              <a:tr h="370840">
                <a:tc>
                  <a:txBody>
                    <a:bodyPr/>
                    <a:lstStyle/>
                    <a:p>
                      <a:r>
                        <a:rPr lang="en-US" dirty="0" err="1" smtClean="0"/>
                        <a:t>novalidate</a:t>
                      </a:r>
                      <a:endParaRPr lang="en-US" dirty="0"/>
                    </a:p>
                  </a:txBody>
                  <a:tcPr/>
                </a:tc>
                <a:tc>
                  <a:txBody>
                    <a:bodyPr/>
                    <a:lstStyle/>
                    <a:p>
                      <a:r>
                        <a:rPr kumimoji="0" lang="en-US" b="0" i="0" kern="1200" dirty="0" smtClean="0">
                          <a:solidFill>
                            <a:schemeClr val="dk1"/>
                          </a:solidFill>
                          <a:effectLst/>
                          <a:latin typeface="+mn-lt"/>
                          <a:ea typeface="+mn-ea"/>
                          <a:cs typeface="+mn-cs"/>
                        </a:rPr>
                        <a:t>Specifies that the form should not be validated when submitted.</a:t>
                      </a:r>
                    </a:p>
                    <a:p>
                      <a:r>
                        <a:rPr kumimoji="0" lang="en-US" b="0" i="0" kern="1200" dirty="0" smtClean="0">
                          <a:solidFill>
                            <a:schemeClr val="dk1"/>
                          </a:solidFill>
                          <a:effectLst/>
                          <a:latin typeface="+mn-lt"/>
                          <a:ea typeface="+mn-ea"/>
                          <a:cs typeface="+mn-cs"/>
                        </a:rPr>
                        <a:t>&lt;form action="/</a:t>
                      </a:r>
                      <a:r>
                        <a:rPr kumimoji="0" lang="en-US" b="0" i="0" kern="1200" dirty="0" err="1" smtClean="0">
                          <a:solidFill>
                            <a:schemeClr val="dk1"/>
                          </a:solidFill>
                          <a:effectLst/>
                          <a:latin typeface="+mn-lt"/>
                          <a:ea typeface="+mn-ea"/>
                          <a:cs typeface="+mn-cs"/>
                        </a:rPr>
                        <a:t>action_page.php</a:t>
                      </a:r>
                      <a:r>
                        <a:rPr kumimoji="0" lang="en-US" b="0" i="0" kern="1200" dirty="0" smtClean="0">
                          <a:solidFill>
                            <a:schemeClr val="dk1"/>
                          </a:solidFill>
                          <a:effectLst/>
                          <a:latin typeface="+mn-lt"/>
                          <a:ea typeface="+mn-ea"/>
                          <a:cs typeface="+mn-cs"/>
                        </a:rPr>
                        <a:t>" </a:t>
                      </a:r>
                      <a:r>
                        <a:rPr kumimoji="0" lang="en-US" b="0" i="0" kern="1200" dirty="0" err="1" smtClean="0">
                          <a:solidFill>
                            <a:schemeClr val="dk1"/>
                          </a:solidFill>
                          <a:effectLst/>
                          <a:latin typeface="+mn-lt"/>
                          <a:ea typeface="+mn-ea"/>
                          <a:cs typeface="+mn-cs"/>
                        </a:rPr>
                        <a:t>novalidate</a:t>
                      </a:r>
                      <a:r>
                        <a:rPr kumimoji="0" lang="en-US" b="0" i="0" kern="1200" dirty="0" smtClean="0">
                          <a:solidFill>
                            <a:schemeClr val="dk1"/>
                          </a:solidFill>
                          <a:effectLst/>
                          <a:latin typeface="+mn-lt"/>
                          <a:ea typeface="+mn-ea"/>
                          <a:cs typeface="+mn-cs"/>
                        </a:rPr>
                        <a:t>&gt; &lt;/form&gt;</a:t>
                      </a:r>
                      <a:endParaRPr lang="en-US" dirty="0"/>
                    </a:p>
                  </a:txBody>
                  <a:tcPr/>
                </a:tc>
              </a:tr>
            </a:tbl>
          </a:graphicData>
        </a:graphic>
      </p:graphicFrame>
    </p:spTree>
    <p:extLst>
      <p:ext uri="{BB962C8B-B14F-4D97-AF65-F5344CB8AC3E}">
        <p14:creationId xmlns:p14="http://schemas.microsoft.com/office/powerpoint/2010/main" val="1256015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and Option</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It defines the drop-down list.</a:t>
            </a:r>
          </a:p>
          <a:p>
            <a:r>
              <a:rPr lang="en-US" dirty="0" smtClean="0"/>
              <a:t>Syntax:</a:t>
            </a:r>
          </a:p>
          <a:p>
            <a:pPr marL="365760" lvl="1" indent="0">
              <a:buNone/>
            </a:pPr>
            <a:r>
              <a:rPr lang="en-US" dirty="0" smtClean="0"/>
              <a:t>&lt;select&gt; &lt;/select&gt;</a:t>
            </a:r>
          </a:p>
          <a:p>
            <a:r>
              <a:rPr lang="en-US" dirty="0" smtClean="0"/>
              <a:t>Attributes:</a:t>
            </a:r>
          </a:p>
          <a:p>
            <a:pPr lvl="1"/>
            <a:r>
              <a:rPr lang="en-US" dirty="0" smtClean="0"/>
              <a:t>Name</a:t>
            </a:r>
          </a:p>
          <a:p>
            <a:pPr lvl="1"/>
            <a:r>
              <a:rPr lang="en-US" dirty="0" smtClean="0"/>
              <a:t>Size</a:t>
            </a:r>
          </a:p>
          <a:p>
            <a:pPr lvl="1"/>
            <a:r>
              <a:rPr lang="en-US" dirty="0" smtClean="0"/>
              <a:t>Multiple</a:t>
            </a:r>
            <a:endParaRPr lang="en-US" dirty="0"/>
          </a:p>
          <a:p>
            <a:r>
              <a:rPr lang="en-US" dirty="0" smtClean="0"/>
              <a:t>OPTION</a:t>
            </a:r>
          </a:p>
          <a:p>
            <a:pPr marL="0" indent="0">
              <a:buNone/>
            </a:pPr>
            <a:r>
              <a:rPr lang="en-US" dirty="0" smtClean="0"/>
              <a:t>It defines </a:t>
            </a:r>
            <a:r>
              <a:rPr lang="en-US" dirty="0"/>
              <a:t>an option that can be selected</a:t>
            </a:r>
            <a:r>
              <a:rPr lang="en-US" dirty="0" smtClean="0"/>
              <a:t>. </a:t>
            </a:r>
            <a:r>
              <a:rPr lang="en-US" dirty="0"/>
              <a:t>By default, the first item in the drop-down list is selected.</a:t>
            </a:r>
            <a:endParaRPr lang="en-US" dirty="0" smtClean="0"/>
          </a:p>
          <a:p>
            <a:r>
              <a:rPr lang="en-US" dirty="0" smtClean="0"/>
              <a:t>Syntax:</a:t>
            </a:r>
          </a:p>
          <a:p>
            <a:pPr marL="0" indent="0">
              <a:buNone/>
            </a:pPr>
            <a:r>
              <a:rPr lang="en-US" dirty="0" smtClean="0"/>
              <a:t>&lt;option&gt; &lt;/option&gt;</a:t>
            </a:r>
          </a:p>
          <a:p>
            <a:r>
              <a:rPr lang="en-US" dirty="0" smtClean="0"/>
              <a:t>Attributes:</a:t>
            </a:r>
          </a:p>
          <a:p>
            <a:pPr lvl="1"/>
            <a:r>
              <a:rPr lang="en-US" dirty="0" smtClean="0"/>
              <a:t>Value</a:t>
            </a:r>
          </a:p>
          <a:p>
            <a:pPr lvl="1"/>
            <a:r>
              <a:rPr lang="en-US" dirty="0" smtClean="0"/>
              <a:t>Selected</a:t>
            </a:r>
          </a:p>
        </p:txBody>
      </p:sp>
    </p:spTree>
    <p:extLst>
      <p:ext uri="{BB962C8B-B14F-4D97-AF65-F5344CB8AC3E}">
        <p14:creationId xmlns:p14="http://schemas.microsoft.com/office/powerpoint/2010/main" val="3645922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r="1020" b="8218"/>
          <a:stretch/>
        </p:blipFill>
        <p:spPr>
          <a:xfrm>
            <a:off x="457200" y="1937775"/>
            <a:ext cx="7391400" cy="3853425"/>
          </a:xfrm>
          <a:prstGeom prst="rect">
            <a:avLst/>
          </a:prstGeom>
        </p:spPr>
      </p:pic>
    </p:spTree>
    <p:extLst>
      <p:ext uri="{BB962C8B-B14F-4D97-AF65-F5344CB8AC3E}">
        <p14:creationId xmlns:p14="http://schemas.microsoft.com/office/powerpoint/2010/main" val="6516793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22202022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6" name="Content Placeholder 5"/>
          <p:cNvPicPr>
            <a:picLocks noGrp="1" noChangeAspect="1"/>
          </p:cNvPicPr>
          <p:nvPr>
            <p:ph sz="quarter" idx="1"/>
          </p:nvPr>
        </p:nvPicPr>
        <p:blipFill rotWithShape="1">
          <a:blip r:embed="rId2"/>
          <a:srcRect b="10033"/>
          <a:stretch/>
        </p:blipFill>
        <p:spPr>
          <a:xfrm>
            <a:off x="457200" y="1937775"/>
            <a:ext cx="7467600" cy="3777225"/>
          </a:xfrm>
          <a:prstGeom prst="rect">
            <a:avLst/>
          </a:prstGeom>
        </p:spPr>
      </p:pic>
    </p:spTree>
    <p:extLst>
      <p:ext uri="{BB962C8B-B14F-4D97-AF65-F5344CB8AC3E}">
        <p14:creationId xmlns:p14="http://schemas.microsoft.com/office/powerpoint/2010/main" val="1736609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4059937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Textarea</a:t>
            </a:r>
            <a:r>
              <a:rPr lang="en-US" dirty="0" smtClean="0"/>
              <a:t>  element/control/tag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50787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TextArea</a:t>
            </a:r>
            <a:endParaRPr lang="en-US" dirty="0"/>
          </a:p>
        </p:txBody>
      </p:sp>
      <p:sp>
        <p:nvSpPr>
          <p:cNvPr id="3" name="Content Placeholder 2"/>
          <p:cNvSpPr>
            <a:spLocks noGrp="1"/>
          </p:cNvSpPr>
          <p:nvPr>
            <p:ph sz="quarter" idx="1"/>
          </p:nvPr>
        </p:nvSpPr>
        <p:spPr/>
        <p:txBody>
          <a:bodyPr/>
          <a:lstStyle/>
          <a:p>
            <a:r>
              <a:rPr lang="en-US" dirty="0" smtClean="0"/>
              <a:t>It defines </a:t>
            </a:r>
            <a:r>
              <a:rPr lang="en-US" dirty="0"/>
              <a:t>a multi-line input </a:t>
            </a:r>
            <a:r>
              <a:rPr lang="en-US" dirty="0" smtClean="0"/>
              <a:t>field.</a:t>
            </a:r>
          </a:p>
          <a:p>
            <a:r>
              <a:rPr lang="en-US" dirty="0" smtClean="0"/>
              <a:t>Syntax:</a:t>
            </a:r>
          </a:p>
          <a:p>
            <a:pPr lvl="1"/>
            <a:r>
              <a:rPr lang="en-US" dirty="0" smtClean="0"/>
              <a:t>&lt;</a:t>
            </a:r>
            <a:r>
              <a:rPr lang="en-US" dirty="0" err="1" smtClean="0"/>
              <a:t>textarea</a:t>
            </a:r>
            <a:r>
              <a:rPr lang="en-US" dirty="0" smtClean="0"/>
              <a:t>&gt; &lt;/</a:t>
            </a:r>
            <a:r>
              <a:rPr lang="en-US" dirty="0" err="1" smtClean="0"/>
              <a:t>textarea</a:t>
            </a:r>
            <a:r>
              <a:rPr lang="en-US" dirty="0" smtClean="0"/>
              <a:t>&gt;</a:t>
            </a:r>
          </a:p>
          <a:p>
            <a:r>
              <a:rPr lang="en-US" dirty="0" smtClean="0"/>
              <a:t>Attributes:</a:t>
            </a:r>
          </a:p>
          <a:p>
            <a:pPr lvl="1"/>
            <a:r>
              <a:rPr lang="en-US" dirty="0" smtClean="0"/>
              <a:t>Name</a:t>
            </a:r>
          </a:p>
          <a:p>
            <a:pPr lvl="1"/>
            <a:r>
              <a:rPr lang="en-US" dirty="0" smtClean="0"/>
              <a:t>Rows or width</a:t>
            </a:r>
          </a:p>
          <a:p>
            <a:pPr lvl="2"/>
            <a:r>
              <a:rPr lang="en-US" dirty="0" smtClean="0"/>
              <a:t>Specifies the visible number of line in text area.</a:t>
            </a:r>
          </a:p>
          <a:p>
            <a:pPr lvl="1"/>
            <a:r>
              <a:rPr lang="en-US" dirty="0" smtClean="0"/>
              <a:t>Cols or Height</a:t>
            </a:r>
          </a:p>
          <a:p>
            <a:pPr lvl="2"/>
            <a:r>
              <a:rPr lang="en-US" dirty="0" smtClean="0"/>
              <a:t>Specifies the visible width of text area.</a:t>
            </a:r>
          </a:p>
        </p:txBody>
      </p:sp>
    </p:spTree>
    <p:extLst>
      <p:ext uri="{BB962C8B-B14F-4D97-AF65-F5344CB8AC3E}">
        <p14:creationId xmlns:p14="http://schemas.microsoft.com/office/powerpoint/2010/main" val="1084353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r="1020" b="8219"/>
          <a:stretch/>
        </p:blipFill>
        <p:spPr>
          <a:xfrm>
            <a:off x="457200" y="1937775"/>
            <a:ext cx="7391400" cy="3853425"/>
          </a:xfrm>
          <a:prstGeom prst="rect">
            <a:avLst/>
          </a:prstGeom>
        </p:spPr>
      </p:pic>
    </p:spTree>
    <p:extLst>
      <p:ext uri="{BB962C8B-B14F-4D97-AF65-F5344CB8AC3E}">
        <p14:creationId xmlns:p14="http://schemas.microsoft.com/office/powerpoint/2010/main" val="640169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5" name="Content Placeholder 4"/>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25091011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Fieldset</a:t>
            </a:r>
            <a:r>
              <a:rPr lang="en-US" dirty="0" smtClean="0"/>
              <a:t> &amp; legend element/control/tag </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70853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Form Elements/Tags</a:t>
            </a:r>
            <a:endParaRPr lang="en-US" dirty="0"/>
          </a:p>
        </p:txBody>
      </p:sp>
      <p:sp>
        <p:nvSpPr>
          <p:cNvPr id="5" name="Subtitle 4"/>
          <p:cNvSpPr>
            <a:spLocks noGrp="1"/>
          </p:cNvSpPr>
          <p:nvPr>
            <p:ph type="subTitle" idx="1"/>
          </p:nvPr>
        </p:nvSpPr>
        <p:spPr/>
        <p:txBody>
          <a:bodyPr/>
          <a:lstStyle/>
          <a:p>
            <a:r>
              <a:rPr lang="en-US" dirty="0" smtClean="0"/>
              <a:t>Along with their Attributes</a:t>
            </a:r>
            <a:endParaRPr lang="en-US" dirty="0"/>
          </a:p>
        </p:txBody>
      </p:sp>
    </p:spTree>
    <p:extLst>
      <p:ext uri="{BB962C8B-B14F-4D97-AF65-F5344CB8AC3E}">
        <p14:creationId xmlns:p14="http://schemas.microsoft.com/office/powerpoint/2010/main" val="12241810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Fieldset</a:t>
            </a:r>
            <a:r>
              <a:rPr lang="en-US" dirty="0"/>
              <a:t> &amp; </a:t>
            </a:r>
            <a:r>
              <a:rPr lang="en-US" dirty="0" smtClean="0"/>
              <a:t>legend</a:t>
            </a:r>
            <a:endParaRPr lang="en-US" dirty="0"/>
          </a:p>
        </p:txBody>
      </p:sp>
      <p:sp>
        <p:nvSpPr>
          <p:cNvPr id="3" name="Content Placeholder 2"/>
          <p:cNvSpPr>
            <a:spLocks noGrp="1"/>
          </p:cNvSpPr>
          <p:nvPr>
            <p:ph sz="quarter" idx="1"/>
          </p:nvPr>
        </p:nvSpPr>
        <p:spPr/>
        <p:txBody>
          <a:bodyPr/>
          <a:lstStyle/>
          <a:p>
            <a:r>
              <a:rPr lang="en-US" dirty="0" smtClean="0"/>
              <a:t>FIELDSET</a:t>
            </a:r>
          </a:p>
          <a:p>
            <a:r>
              <a:rPr lang="en-US" dirty="0" smtClean="0"/>
              <a:t>It is </a:t>
            </a:r>
            <a:r>
              <a:rPr lang="en-US" dirty="0"/>
              <a:t>used to group related data in a form</a:t>
            </a:r>
            <a:r>
              <a:rPr lang="en-US" dirty="0" smtClean="0"/>
              <a:t>.</a:t>
            </a:r>
          </a:p>
          <a:p>
            <a:r>
              <a:rPr lang="en-US" dirty="0" smtClean="0"/>
              <a:t>Syntax:</a:t>
            </a:r>
          </a:p>
          <a:p>
            <a:r>
              <a:rPr lang="en-US" dirty="0" smtClean="0"/>
              <a:t>&lt;</a:t>
            </a:r>
            <a:r>
              <a:rPr lang="en-US" dirty="0" err="1" smtClean="0"/>
              <a:t>fieldset</a:t>
            </a:r>
            <a:r>
              <a:rPr lang="en-US" dirty="0" smtClean="0"/>
              <a:t>&gt; &lt;/</a:t>
            </a:r>
            <a:r>
              <a:rPr lang="en-US" dirty="0" err="1" smtClean="0"/>
              <a:t>fieldset</a:t>
            </a:r>
            <a:r>
              <a:rPr lang="en-US" dirty="0" smtClean="0"/>
              <a:t>&gt;</a:t>
            </a:r>
          </a:p>
          <a:p>
            <a:r>
              <a:rPr lang="en-US" dirty="0" smtClean="0"/>
              <a:t>LEGEND</a:t>
            </a:r>
          </a:p>
          <a:p>
            <a:r>
              <a:rPr lang="en-US" dirty="0" smtClean="0"/>
              <a:t>It defines </a:t>
            </a:r>
            <a:r>
              <a:rPr lang="en-US" dirty="0"/>
              <a:t>a caption for the &lt;</a:t>
            </a:r>
            <a:r>
              <a:rPr lang="en-US" dirty="0" err="1"/>
              <a:t>fieldset</a:t>
            </a:r>
            <a:r>
              <a:rPr lang="en-US" dirty="0"/>
              <a:t>&gt; element</a:t>
            </a:r>
            <a:r>
              <a:rPr lang="en-US" dirty="0" smtClean="0"/>
              <a:t>.</a:t>
            </a:r>
          </a:p>
          <a:p>
            <a:r>
              <a:rPr lang="en-US" dirty="0" smtClean="0"/>
              <a:t>Syntax:</a:t>
            </a:r>
          </a:p>
          <a:p>
            <a:r>
              <a:rPr lang="en-US" dirty="0" smtClean="0"/>
              <a:t>&lt;legend&gt; &lt;/legend&gt; </a:t>
            </a:r>
            <a:endParaRPr lang="en-US" dirty="0"/>
          </a:p>
          <a:p>
            <a:endParaRPr lang="en-US" dirty="0"/>
          </a:p>
        </p:txBody>
      </p:sp>
    </p:spTree>
    <p:extLst>
      <p:ext uri="{BB962C8B-B14F-4D97-AF65-F5344CB8AC3E}">
        <p14:creationId xmlns:p14="http://schemas.microsoft.com/office/powerpoint/2010/main" val="20988861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114878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p:cNvPicPr>
            <a:picLocks noGrp="1" noChangeAspect="1"/>
          </p:cNvPicPr>
          <p:nvPr>
            <p:ph sz="quarter" idx="1"/>
          </p:nvPr>
        </p:nvPicPr>
        <p:blipFill rotWithShape="1">
          <a:blip r:embed="rId2"/>
          <a:srcRect b="6404"/>
          <a:stretch/>
        </p:blipFill>
        <p:spPr>
          <a:xfrm>
            <a:off x="457200" y="1937775"/>
            <a:ext cx="7467600" cy="3929625"/>
          </a:xfrm>
          <a:prstGeom prst="rect">
            <a:avLst/>
          </a:prstGeom>
        </p:spPr>
      </p:pic>
    </p:spTree>
    <p:extLst>
      <p:ext uri="{BB962C8B-B14F-4D97-AF65-F5344CB8AC3E}">
        <p14:creationId xmlns:p14="http://schemas.microsoft.com/office/powerpoint/2010/main" val="26128487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Exercise Questions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664676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B431B9-C6FC-46C3-937E-7C6E1B8AC574}"/>
              </a:ext>
            </a:extLst>
          </p:cNvPr>
          <p:cNvSpPr>
            <a:spLocks noGrp="1"/>
          </p:cNvSpPr>
          <p:nvPr>
            <p:ph type="title"/>
          </p:nvPr>
        </p:nvSpPr>
        <p:spPr/>
        <p:txBody>
          <a:bodyPr/>
          <a:lstStyle/>
          <a:p>
            <a:r>
              <a:rPr lang="en-US" dirty="0"/>
              <a:t>Exercise Questions </a:t>
            </a:r>
          </a:p>
        </p:txBody>
      </p:sp>
      <p:sp>
        <p:nvSpPr>
          <p:cNvPr id="3" name="Content Placeholder 2">
            <a:extLst>
              <a:ext uri="{FF2B5EF4-FFF2-40B4-BE49-F238E27FC236}">
                <a16:creationId xmlns:a16="http://schemas.microsoft.com/office/drawing/2014/main" xmlns="" id="{9FF74452-2E34-4635-9233-FE1BA9BBC5D8}"/>
              </a:ext>
            </a:extLst>
          </p:cNvPr>
          <p:cNvSpPr>
            <a:spLocks noGrp="1"/>
          </p:cNvSpPr>
          <p:nvPr>
            <p:ph idx="1"/>
          </p:nvPr>
        </p:nvSpPr>
        <p:spPr/>
        <p:txBody>
          <a:bodyPr>
            <a:normAutofit/>
          </a:bodyPr>
          <a:lstStyle/>
          <a:p>
            <a:pPr algn="just"/>
            <a:r>
              <a:rPr lang="en-US" dirty="0" smtClean="0"/>
              <a:t>Create a form.</a:t>
            </a:r>
          </a:p>
          <a:p>
            <a:pPr algn="just"/>
            <a:endParaRPr lang="en-US" dirty="0" smtClean="0"/>
          </a:p>
          <a:p>
            <a:pPr algn="just"/>
            <a:endParaRPr lang="en-US" dirty="0" smtClean="0"/>
          </a:p>
          <a:p>
            <a:pPr algn="just"/>
            <a:endParaRPr lang="en-US" dirty="0"/>
          </a:p>
          <a:p>
            <a:pPr algn="just"/>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09800"/>
            <a:ext cx="7010400" cy="4069556"/>
          </a:xfrm>
          <a:prstGeom prst="rect">
            <a:avLst/>
          </a:prstGeom>
        </p:spPr>
      </p:pic>
    </p:spTree>
    <p:extLst>
      <p:ext uri="{BB962C8B-B14F-4D97-AF65-F5344CB8AC3E}">
        <p14:creationId xmlns:p14="http://schemas.microsoft.com/office/powerpoint/2010/main" val="31959858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B431B9-C6FC-46C3-937E-7C6E1B8AC574}"/>
              </a:ext>
            </a:extLst>
          </p:cNvPr>
          <p:cNvSpPr>
            <a:spLocks noGrp="1"/>
          </p:cNvSpPr>
          <p:nvPr>
            <p:ph type="title"/>
          </p:nvPr>
        </p:nvSpPr>
        <p:spPr/>
        <p:txBody>
          <a:bodyPr/>
          <a:lstStyle/>
          <a:p>
            <a:r>
              <a:rPr lang="en-US" dirty="0"/>
              <a:t>Exercise Questions </a:t>
            </a:r>
          </a:p>
        </p:txBody>
      </p:sp>
      <p:sp>
        <p:nvSpPr>
          <p:cNvPr id="3" name="Content Placeholder 2">
            <a:extLst>
              <a:ext uri="{FF2B5EF4-FFF2-40B4-BE49-F238E27FC236}">
                <a16:creationId xmlns:a16="http://schemas.microsoft.com/office/drawing/2014/main" xmlns="" id="{9FF74452-2E34-4635-9233-FE1BA9BBC5D8}"/>
              </a:ext>
            </a:extLst>
          </p:cNvPr>
          <p:cNvSpPr>
            <a:spLocks noGrp="1"/>
          </p:cNvSpPr>
          <p:nvPr>
            <p:ph idx="1"/>
          </p:nvPr>
        </p:nvSpPr>
        <p:spPr/>
        <p:txBody>
          <a:bodyPr>
            <a:normAutofit/>
          </a:bodyPr>
          <a:lstStyle/>
          <a:p>
            <a:pPr algn="just"/>
            <a:r>
              <a:rPr lang="en-US" dirty="0" smtClean="0"/>
              <a:t>Create a form.</a:t>
            </a:r>
          </a:p>
          <a:p>
            <a:pPr algn="just"/>
            <a:endParaRPr lang="en-US" dirty="0" smtClean="0"/>
          </a:p>
          <a:p>
            <a:pPr algn="just"/>
            <a:endParaRPr lang="en-US" dirty="0"/>
          </a:p>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133600"/>
            <a:ext cx="7162800" cy="4229792"/>
          </a:xfrm>
          <a:prstGeom prst="rect">
            <a:avLst/>
          </a:prstGeom>
        </p:spPr>
      </p:pic>
    </p:spTree>
    <p:extLst>
      <p:ext uri="{BB962C8B-B14F-4D97-AF65-F5344CB8AC3E}">
        <p14:creationId xmlns:p14="http://schemas.microsoft.com/office/powerpoint/2010/main" val="10989087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1158</TotalTime>
  <Words>1010</Words>
  <Application>Microsoft Office PowerPoint</Application>
  <PresentationFormat>On-screen Show (4:3)</PresentationFormat>
  <Paragraphs>374</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Century Schoolbook</vt:lpstr>
      <vt:lpstr>Wingdings</vt:lpstr>
      <vt:lpstr>Wingdings 2</vt:lpstr>
      <vt:lpstr>Oriel</vt:lpstr>
      <vt:lpstr>WEB Technologies (CS-566)</vt:lpstr>
      <vt:lpstr>Outline</vt:lpstr>
      <vt:lpstr>HTML Forms</vt:lpstr>
      <vt:lpstr>Creating HTML Forms</vt:lpstr>
      <vt:lpstr>Cont…</vt:lpstr>
      <vt:lpstr>Forms Attributes</vt:lpstr>
      <vt:lpstr>Form Attributes</vt:lpstr>
      <vt:lpstr>Cont…</vt:lpstr>
      <vt:lpstr>Form Elements/Tags</vt:lpstr>
      <vt:lpstr>Form Elements/tags</vt:lpstr>
      <vt:lpstr>Input element/control/Tag</vt:lpstr>
      <vt:lpstr>Input</vt:lpstr>
      <vt:lpstr>Cont…</vt:lpstr>
      <vt:lpstr>Cont…</vt:lpstr>
      <vt:lpstr>Cont…</vt:lpstr>
      <vt:lpstr>Example</vt:lpstr>
      <vt:lpstr>Output</vt:lpstr>
      <vt:lpstr>Input Type Text</vt:lpstr>
      <vt:lpstr>Example</vt:lpstr>
      <vt:lpstr>Output</vt:lpstr>
      <vt:lpstr>Input Type Password</vt:lpstr>
      <vt:lpstr>Example</vt:lpstr>
      <vt:lpstr>Output</vt:lpstr>
      <vt:lpstr>Input Type Hidden</vt:lpstr>
      <vt:lpstr>Example</vt:lpstr>
      <vt:lpstr>Output</vt:lpstr>
      <vt:lpstr>Checkbox</vt:lpstr>
      <vt:lpstr>Example</vt:lpstr>
      <vt:lpstr>Output</vt:lpstr>
      <vt:lpstr>Input type Radio</vt:lpstr>
      <vt:lpstr>example</vt:lpstr>
      <vt:lpstr>Example</vt:lpstr>
      <vt:lpstr>Input Type Email</vt:lpstr>
      <vt:lpstr>Example</vt:lpstr>
      <vt:lpstr>Output</vt:lpstr>
      <vt:lpstr>Input Type Color</vt:lpstr>
      <vt:lpstr>Example</vt:lpstr>
      <vt:lpstr>Output Type</vt:lpstr>
      <vt:lpstr>Input Type Date</vt:lpstr>
      <vt:lpstr>Example</vt:lpstr>
      <vt:lpstr>Output</vt:lpstr>
      <vt:lpstr>Input Type Datetime-Local</vt:lpstr>
      <vt:lpstr>example</vt:lpstr>
      <vt:lpstr>Output</vt:lpstr>
      <vt:lpstr>Input type range</vt:lpstr>
      <vt:lpstr>example</vt:lpstr>
      <vt:lpstr>output</vt:lpstr>
      <vt:lpstr>Input Type FilE</vt:lpstr>
      <vt:lpstr>Example</vt:lpstr>
      <vt:lpstr>Output</vt:lpstr>
      <vt:lpstr>Input Type ButtoN</vt:lpstr>
      <vt:lpstr>Example</vt:lpstr>
      <vt:lpstr>Output</vt:lpstr>
      <vt:lpstr>Input Type Submit Button</vt:lpstr>
      <vt:lpstr>Example</vt:lpstr>
      <vt:lpstr>Output</vt:lpstr>
      <vt:lpstr>Input Type Number</vt:lpstr>
      <vt:lpstr>Example</vt:lpstr>
      <vt:lpstr>Output</vt:lpstr>
      <vt:lpstr>Input Type image</vt:lpstr>
      <vt:lpstr>Example</vt:lpstr>
      <vt:lpstr>Output</vt:lpstr>
      <vt:lpstr>Input Type Tel</vt:lpstr>
      <vt:lpstr>Example</vt:lpstr>
      <vt:lpstr>Output</vt:lpstr>
      <vt:lpstr>Input type URL</vt:lpstr>
      <vt:lpstr>Example</vt:lpstr>
      <vt:lpstr>output</vt:lpstr>
      <vt:lpstr>Input Type Search bar</vt:lpstr>
      <vt:lpstr>example</vt:lpstr>
      <vt:lpstr>output</vt:lpstr>
      <vt:lpstr>List Attribute</vt:lpstr>
      <vt:lpstr>Example</vt:lpstr>
      <vt:lpstr>PowerPoint Presentation</vt:lpstr>
      <vt:lpstr>Label element/control/Tag</vt:lpstr>
      <vt:lpstr>Label</vt:lpstr>
      <vt:lpstr>Example</vt:lpstr>
      <vt:lpstr>Output</vt:lpstr>
      <vt:lpstr>Select &amp; Option element/control/Tag</vt:lpstr>
      <vt:lpstr>Select and Option</vt:lpstr>
      <vt:lpstr>Example</vt:lpstr>
      <vt:lpstr>Output</vt:lpstr>
      <vt:lpstr>output</vt:lpstr>
      <vt:lpstr>example</vt:lpstr>
      <vt:lpstr>Textarea  element/control/tag</vt:lpstr>
      <vt:lpstr>TextArea</vt:lpstr>
      <vt:lpstr>Example</vt:lpstr>
      <vt:lpstr>Output</vt:lpstr>
      <vt:lpstr>Fieldset &amp; legend element/control/tag </vt:lpstr>
      <vt:lpstr>Fieldset &amp; legend</vt:lpstr>
      <vt:lpstr>example</vt:lpstr>
      <vt:lpstr>output</vt:lpstr>
      <vt:lpstr>Exercise Questions</vt:lpstr>
      <vt:lpstr>Exercise Questions </vt:lpstr>
      <vt:lpstr>Exercise Questions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ENGINEERING (CS-666)</dc:title>
  <dc:creator>Asia Shahab</dc:creator>
  <cp:lastModifiedBy>Microsoft account</cp:lastModifiedBy>
  <cp:revision>843</cp:revision>
  <dcterms:created xsi:type="dcterms:W3CDTF">2006-08-16T00:00:00Z</dcterms:created>
  <dcterms:modified xsi:type="dcterms:W3CDTF">2022-11-16T04:20:13Z</dcterms:modified>
</cp:coreProperties>
</file>